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sldIdLst>
    <p:sldId id="746" r:id="rId2"/>
    <p:sldId id="747" r:id="rId3"/>
    <p:sldId id="740" r:id="rId4"/>
    <p:sldId id="741" r:id="rId5"/>
    <p:sldId id="743" r:id="rId6"/>
    <p:sldId id="744" r:id="rId7"/>
    <p:sldId id="742" r:id="rId8"/>
    <p:sldId id="745" r:id="rId9"/>
    <p:sldId id="748" r:id="rId10"/>
    <p:sldId id="749" r:id="rId11"/>
    <p:sldId id="755" r:id="rId12"/>
    <p:sldId id="757" r:id="rId13"/>
    <p:sldId id="756" r:id="rId14"/>
    <p:sldId id="750" r:id="rId15"/>
    <p:sldId id="753" r:id="rId16"/>
    <p:sldId id="754" r:id="rId17"/>
    <p:sldId id="758"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77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368"/>
    <p:restoredTop sz="95015"/>
  </p:normalViewPr>
  <p:slideViewPr>
    <p:cSldViewPr snapToGrid="0" snapToObjects="1">
      <p:cViewPr varScale="1">
        <p:scale>
          <a:sx n="47" d="100"/>
          <a:sy n="47" d="100"/>
        </p:scale>
        <p:origin x="5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83CFA1-9AA4-4E54-970F-885ED5651EEC}"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73E396B8-C10B-4B72-A22B-9DDD2200B6CA}">
      <dgm:prSet phldrT="[Text]" custT="1"/>
      <dgm:spPr/>
      <dgm:t>
        <a:bodyPr/>
        <a:lstStyle/>
        <a:p>
          <a:r>
            <a:rPr lang="en-US" sz="2000" dirty="0"/>
            <a:t>Session 1</a:t>
          </a:r>
        </a:p>
      </dgm:t>
    </dgm:pt>
    <dgm:pt modelId="{8A2FA5B7-872D-4CCE-A2D6-4C9ED99F179C}" type="parTrans" cxnId="{6D05E849-9C7A-4ECA-A8FE-528C7BD172C5}">
      <dgm:prSet/>
      <dgm:spPr/>
      <dgm:t>
        <a:bodyPr/>
        <a:lstStyle/>
        <a:p>
          <a:endParaRPr lang="en-US"/>
        </a:p>
      </dgm:t>
    </dgm:pt>
    <dgm:pt modelId="{68616BBE-98B1-40B9-8383-B96288ADD0FF}" type="sibTrans" cxnId="{6D05E849-9C7A-4ECA-A8FE-528C7BD172C5}">
      <dgm:prSet/>
      <dgm:spPr/>
      <dgm:t>
        <a:bodyPr/>
        <a:lstStyle/>
        <a:p>
          <a:endParaRPr lang="en-US"/>
        </a:p>
      </dgm:t>
    </dgm:pt>
    <dgm:pt modelId="{95580C47-2DFB-454A-AB6B-8399B1029401}">
      <dgm:prSet phldrT="[Text]" custT="1"/>
      <dgm:spPr/>
      <dgm:t>
        <a:bodyPr/>
        <a:lstStyle/>
        <a:p>
          <a:r>
            <a:rPr lang="en-US" sz="1800" dirty="0"/>
            <a:t>System Mapping and Capacity Assessment</a:t>
          </a:r>
        </a:p>
      </dgm:t>
    </dgm:pt>
    <dgm:pt modelId="{1CC0BBB2-ABD7-4A22-908D-B4E207826037}" type="parTrans" cxnId="{72F70D74-D14D-4F01-A57E-6FE180576289}">
      <dgm:prSet/>
      <dgm:spPr/>
      <dgm:t>
        <a:bodyPr/>
        <a:lstStyle/>
        <a:p>
          <a:endParaRPr lang="en-US"/>
        </a:p>
      </dgm:t>
    </dgm:pt>
    <dgm:pt modelId="{2C197982-81A6-4A97-A5D4-CEBFF67307B7}" type="sibTrans" cxnId="{72F70D74-D14D-4F01-A57E-6FE180576289}">
      <dgm:prSet/>
      <dgm:spPr/>
      <dgm:t>
        <a:bodyPr/>
        <a:lstStyle/>
        <a:p>
          <a:endParaRPr lang="en-US"/>
        </a:p>
      </dgm:t>
    </dgm:pt>
    <dgm:pt modelId="{9C2FF323-D51A-406C-A0DD-ED50ACD0378D}">
      <dgm:prSet phldrT="[Text]"/>
      <dgm:spPr/>
      <dgm:t>
        <a:bodyPr/>
        <a:lstStyle/>
        <a:p>
          <a:r>
            <a:rPr lang="en-US" sz="2000" dirty="0"/>
            <a:t>Session 2</a:t>
          </a:r>
        </a:p>
      </dgm:t>
    </dgm:pt>
    <dgm:pt modelId="{067E4730-EC52-4142-9DCB-E6DFCFA75B23}" type="parTrans" cxnId="{B0FFDB88-C646-4F1C-AE12-A5194D01DE05}">
      <dgm:prSet/>
      <dgm:spPr/>
      <dgm:t>
        <a:bodyPr/>
        <a:lstStyle/>
        <a:p>
          <a:endParaRPr lang="en-US"/>
        </a:p>
      </dgm:t>
    </dgm:pt>
    <dgm:pt modelId="{76EB417E-236D-4E2C-B18D-3A0CAA8640E5}" type="sibTrans" cxnId="{B0FFDB88-C646-4F1C-AE12-A5194D01DE05}">
      <dgm:prSet/>
      <dgm:spPr/>
      <dgm:t>
        <a:bodyPr/>
        <a:lstStyle/>
        <a:p>
          <a:endParaRPr lang="en-US"/>
        </a:p>
      </dgm:t>
    </dgm:pt>
    <dgm:pt modelId="{C360A3BF-82EA-42B1-A78C-D2D5079ABB2C}">
      <dgm:prSet phldrT="[Text]" custT="1"/>
      <dgm:spPr/>
      <dgm:t>
        <a:bodyPr/>
        <a:lstStyle/>
        <a:p>
          <a:r>
            <a:rPr lang="en-US" sz="1800" dirty="0"/>
            <a:t>Technical Gap Analysis</a:t>
          </a:r>
        </a:p>
      </dgm:t>
    </dgm:pt>
    <dgm:pt modelId="{CE2C94D8-F8BA-4501-9AB9-3DEFA52C84AB}" type="parTrans" cxnId="{53F0EBE9-F8FE-481E-9897-759D6E49931D}">
      <dgm:prSet/>
      <dgm:spPr/>
      <dgm:t>
        <a:bodyPr/>
        <a:lstStyle/>
        <a:p>
          <a:endParaRPr lang="en-US"/>
        </a:p>
      </dgm:t>
    </dgm:pt>
    <dgm:pt modelId="{501B5125-6CA2-4B0C-AC9A-0182176D3416}" type="sibTrans" cxnId="{53F0EBE9-F8FE-481E-9897-759D6E49931D}">
      <dgm:prSet/>
      <dgm:spPr/>
      <dgm:t>
        <a:bodyPr/>
        <a:lstStyle/>
        <a:p>
          <a:endParaRPr lang="en-US"/>
        </a:p>
      </dgm:t>
    </dgm:pt>
    <dgm:pt modelId="{ED1798ED-C130-43BD-A8C8-82C18CFD28DC}">
      <dgm:prSet phldrT="[Text]"/>
      <dgm:spPr/>
      <dgm:t>
        <a:bodyPr/>
        <a:lstStyle/>
        <a:p>
          <a:r>
            <a:rPr lang="en-US" sz="2000" dirty="0"/>
            <a:t>Session 3</a:t>
          </a:r>
        </a:p>
      </dgm:t>
    </dgm:pt>
    <dgm:pt modelId="{776C3F7A-6FAB-4B80-9285-D2679CE855BF}" type="parTrans" cxnId="{207AE0EF-F87C-4E42-8FA7-47A18BA31059}">
      <dgm:prSet/>
      <dgm:spPr/>
      <dgm:t>
        <a:bodyPr/>
        <a:lstStyle/>
        <a:p>
          <a:endParaRPr lang="en-US"/>
        </a:p>
      </dgm:t>
    </dgm:pt>
    <dgm:pt modelId="{C9F77D60-2E63-4AB6-A48E-A80CD72491B3}" type="sibTrans" cxnId="{207AE0EF-F87C-4E42-8FA7-47A18BA31059}">
      <dgm:prSet/>
      <dgm:spPr/>
      <dgm:t>
        <a:bodyPr/>
        <a:lstStyle/>
        <a:p>
          <a:endParaRPr lang="en-US"/>
        </a:p>
      </dgm:t>
    </dgm:pt>
    <dgm:pt modelId="{B7B5B8B6-8C89-48D7-B812-A69CD24856E3}">
      <dgm:prSet phldrT="[Text]" custT="1"/>
      <dgm:spPr/>
      <dgm:t>
        <a:bodyPr/>
        <a:lstStyle/>
        <a:p>
          <a:r>
            <a:rPr lang="en-US" sz="1700" dirty="0"/>
            <a:t>Organizational Gap Analysis</a:t>
          </a:r>
        </a:p>
      </dgm:t>
    </dgm:pt>
    <dgm:pt modelId="{990B617E-1439-4514-8BEB-53D3CD228CAB}" type="parTrans" cxnId="{7017885A-FF80-4C8A-A5F4-711F10FF10FB}">
      <dgm:prSet/>
      <dgm:spPr/>
      <dgm:t>
        <a:bodyPr/>
        <a:lstStyle/>
        <a:p>
          <a:endParaRPr lang="en-US"/>
        </a:p>
      </dgm:t>
    </dgm:pt>
    <dgm:pt modelId="{1CF28217-9D79-4D6A-9715-93370C9968A4}" type="sibTrans" cxnId="{7017885A-FF80-4C8A-A5F4-711F10FF10FB}">
      <dgm:prSet/>
      <dgm:spPr/>
      <dgm:t>
        <a:bodyPr/>
        <a:lstStyle/>
        <a:p>
          <a:endParaRPr lang="en-US"/>
        </a:p>
      </dgm:t>
    </dgm:pt>
    <dgm:pt modelId="{A153515B-6F15-45AA-9AA3-E251E09D9BFC}">
      <dgm:prSet/>
      <dgm:spPr/>
      <dgm:t>
        <a:bodyPr/>
        <a:lstStyle/>
        <a:p>
          <a:r>
            <a:rPr lang="en-US" sz="2100" dirty="0"/>
            <a:t>Session 4+5</a:t>
          </a:r>
        </a:p>
      </dgm:t>
    </dgm:pt>
    <dgm:pt modelId="{7FA9862F-4021-4834-B183-1DCC93B1057E}" type="parTrans" cxnId="{91DD024A-5C13-4785-A410-3099169673CC}">
      <dgm:prSet/>
      <dgm:spPr/>
      <dgm:t>
        <a:bodyPr/>
        <a:lstStyle/>
        <a:p>
          <a:endParaRPr lang="en-US"/>
        </a:p>
      </dgm:t>
    </dgm:pt>
    <dgm:pt modelId="{C2053227-3409-4419-B923-A344959555EC}" type="sibTrans" cxnId="{91DD024A-5C13-4785-A410-3099169673CC}">
      <dgm:prSet/>
      <dgm:spPr/>
      <dgm:t>
        <a:bodyPr/>
        <a:lstStyle/>
        <a:p>
          <a:endParaRPr lang="en-US"/>
        </a:p>
      </dgm:t>
    </dgm:pt>
    <dgm:pt modelId="{9FA1FB9A-7100-472B-94D4-A2B284145B92}">
      <dgm:prSet custT="1"/>
      <dgm:spPr/>
      <dgm:t>
        <a:bodyPr/>
        <a:lstStyle/>
        <a:p>
          <a:r>
            <a:rPr lang="en-US" sz="1700" dirty="0"/>
            <a:t>Capacity Development Plan</a:t>
          </a:r>
        </a:p>
      </dgm:t>
    </dgm:pt>
    <dgm:pt modelId="{3485D273-E329-434C-B25E-E60B091CDC81}" type="parTrans" cxnId="{3183B3A6-FC73-47D1-825C-916F45C92E18}">
      <dgm:prSet/>
      <dgm:spPr/>
      <dgm:t>
        <a:bodyPr/>
        <a:lstStyle/>
        <a:p>
          <a:endParaRPr lang="en-US"/>
        </a:p>
      </dgm:t>
    </dgm:pt>
    <dgm:pt modelId="{FBD29F73-65BC-49FE-B4D7-89BB8DF27AEA}" type="sibTrans" cxnId="{3183B3A6-FC73-47D1-825C-916F45C92E18}">
      <dgm:prSet/>
      <dgm:spPr/>
      <dgm:t>
        <a:bodyPr/>
        <a:lstStyle/>
        <a:p>
          <a:endParaRPr lang="en-US"/>
        </a:p>
      </dgm:t>
    </dgm:pt>
    <dgm:pt modelId="{1B638D5D-5B55-446B-BFD0-60C34862140A}">
      <dgm:prSet/>
      <dgm:spPr/>
      <dgm:t>
        <a:bodyPr/>
        <a:lstStyle/>
        <a:p>
          <a:r>
            <a:rPr lang="en-US" sz="2100" dirty="0"/>
            <a:t>Session 6</a:t>
          </a:r>
        </a:p>
      </dgm:t>
    </dgm:pt>
    <dgm:pt modelId="{56FD6228-6474-49C0-B2F1-7963CF2289AC}" type="parTrans" cxnId="{C2BBA01E-6A51-4E53-8D70-210850B7045B}">
      <dgm:prSet/>
      <dgm:spPr/>
      <dgm:t>
        <a:bodyPr/>
        <a:lstStyle/>
        <a:p>
          <a:endParaRPr lang="en-US"/>
        </a:p>
      </dgm:t>
    </dgm:pt>
    <dgm:pt modelId="{CC75B77E-4A75-4FDD-8BBC-58EF894ECC00}" type="sibTrans" cxnId="{C2BBA01E-6A51-4E53-8D70-210850B7045B}">
      <dgm:prSet/>
      <dgm:spPr/>
      <dgm:t>
        <a:bodyPr/>
        <a:lstStyle/>
        <a:p>
          <a:endParaRPr lang="en-US"/>
        </a:p>
      </dgm:t>
    </dgm:pt>
    <dgm:pt modelId="{75797928-9FCB-4741-B618-931CC5CA3126}">
      <dgm:prSet custT="1"/>
      <dgm:spPr/>
      <dgm:t>
        <a:bodyPr/>
        <a:lstStyle/>
        <a:p>
          <a:r>
            <a:rPr lang="en-US" sz="1700" dirty="0"/>
            <a:t>Plan Presentation and Validation</a:t>
          </a:r>
        </a:p>
      </dgm:t>
    </dgm:pt>
    <dgm:pt modelId="{1EFA032C-2DD3-401F-8175-14E7452BCEEE}" type="parTrans" cxnId="{91A36EE7-6AAC-45C3-BD2E-B4E68A39A173}">
      <dgm:prSet/>
      <dgm:spPr/>
      <dgm:t>
        <a:bodyPr/>
        <a:lstStyle/>
        <a:p>
          <a:endParaRPr lang="en-US"/>
        </a:p>
      </dgm:t>
    </dgm:pt>
    <dgm:pt modelId="{EAE7D0BD-AB41-4F20-94A0-07C446A07545}" type="sibTrans" cxnId="{91A36EE7-6AAC-45C3-BD2E-B4E68A39A173}">
      <dgm:prSet/>
      <dgm:spPr/>
      <dgm:t>
        <a:bodyPr/>
        <a:lstStyle/>
        <a:p>
          <a:endParaRPr lang="en-US"/>
        </a:p>
      </dgm:t>
    </dgm:pt>
    <dgm:pt modelId="{3AD8F303-F835-40EF-916D-2A3ADE4CDDF8}" type="pres">
      <dgm:prSet presAssocID="{4783CFA1-9AA4-4E54-970F-885ED5651EEC}" presName="rootnode" presStyleCnt="0">
        <dgm:presLayoutVars>
          <dgm:chMax/>
          <dgm:chPref/>
          <dgm:dir/>
          <dgm:animLvl val="lvl"/>
        </dgm:presLayoutVars>
      </dgm:prSet>
      <dgm:spPr/>
    </dgm:pt>
    <dgm:pt modelId="{D69C5294-04B5-4285-9DD5-AD6BBB272AB3}" type="pres">
      <dgm:prSet presAssocID="{73E396B8-C10B-4B72-A22B-9DDD2200B6CA}" presName="composite" presStyleCnt="0"/>
      <dgm:spPr/>
    </dgm:pt>
    <dgm:pt modelId="{0B01D5EC-FC5F-4C69-B061-1A1C7E019A1F}" type="pres">
      <dgm:prSet presAssocID="{73E396B8-C10B-4B72-A22B-9DDD2200B6CA}" presName="LShape" presStyleLbl="alignNode1" presStyleIdx="0" presStyleCnt="9"/>
      <dgm:spPr>
        <a:solidFill>
          <a:srgbClr val="3A778C"/>
        </a:solidFill>
      </dgm:spPr>
    </dgm:pt>
    <dgm:pt modelId="{EE3FF14E-F8A6-4D39-AFF2-D8E8A2C0E667}" type="pres">
      <dgm:prSet presAssocID="{73E396B8-C10B-4B72-A22B-9DDD2200B6CA}" presName="ParentText" presStyleLbl="revTx" presStyleIdx="0" presStyleCnt="5">
        <dgm:presLayoutVars>
          <dgm:chMax val="0"/>
          <dgm:chPref val="0"/>
          <dgm:bulletEnabled val="1"/>
        </dgm:presLayoutVars>
      </dgm:prSet>
      <dgm:spPr/>
    </dgm:pt>
    <dgm:pt modelId="{843907F1-F09B-4D41-B9A2-7BD5654D4E66}" type="pres">
      <dgm:prSet presAssocID="{73E396B8-C10B-4B72-A22B-9DDD2200B6CA}" presName="Triangle" presStyleLbl="alignNode1" presStyleIdx="1" presStyleCnt="9"/>
      <dgm:spPr>
        <a:solidFill>
          <a:srgbClr val="3A778C"/>
        </a:solidFill>
      </dgm:spPr>
    </dgm:pt>
    <dgm:pt modelId="{ED40B884-C883-4E23-A59C-F689B5972753}" type="pres">
      <dgm:prSet presAssocID="{68616BBE-98B1-40B9-8383-B96288ADD0FF}" presName="sibTrans" presStyleCnt="0"/>
      <dgm:spPr/>
    </dgm:pt>
    <dgm:pt modelId="{40222B22-EFEE-464B-A9D0-C73A63EE3CF1}" type="pres">
      <dgm:prSet presAssocID="{68616BBE-98B1-40B9-8383-B96288ADD0FF}" presName="space" presStyleCnt="0"/>
      <dgm:spPr/>
    </dgm:pt>
    <dgm:pt modelId="{48B80F3F-AA0F-47B6-9A0A-5F5F7A01309A}" type="pres">
      <dgm:prSet presAssocID="{9C2FF323-D51A-406C-A0DD-ED50ACD0378D}" presName="composite" presStyleCnt="0"/>
      <dgm:spPr/>
    </dgm:pt>
    <dgm:pt modelId="{88FE8267-8C2C-49C4-9C6B-1C4A5213C175}" type="pres">
      <dgm:prSet presAssocID="{9C2FF323-D51A-406C-A0DD-ED50ACD0378D}" presName="LShape" presStyleLbl="alignNode1" presStyleIdx="2" presStyleCnt="9"/>
      <dgm:spPr>
        <a:solidFill>
          <a:srgbClr val="3A778C"/>
        </a:solidFill>
        <a:ln>
          <a:noFill/>
        </a:ln>
      </dgm:spPr>
    </dgm:pt>
    <dgm:pt modelId="{3BB08843-3E75-4F3A-8071-7E1EFFAE6BC6}" type="pres">
      <dgm:prSet presAssocID="{9C2FF323-D51A-406C-A0DD-ED50ACD0378D}" presName="ParentText" presStyleLbl="revTx" presStyleIdx="1" presStyleCnt="5">
        <dgm:presLayoutVars>
          <dgm:chMax val="0"/>
          <dgm:chPref val="0"/>
          <dgm:bulletEnabled val="1"/>
        </dgm:presLayoutVars>
      </dgm:prSet>
      <dgm:spPr/>
    </dgm:pt>
    <dgm:pt modelId="{A9D89572-6EE5-4C63-B025-20B22BB2FE41}" type="pres">
      <dgm:prSet presAssocID="{9C2FF323-D51A-406C-A0DD-ED50ACD0378D}" presName="Triangle" presStyleLbl="alignNode1" presStyleIdx="3" presStyleCnt="9"/>
      <dgm:spPr>
        <a:solidFill>
          <a:srgbClr val="3A778C"/>
        </a:solidFill>
        <a:ln>
          <a:noFill/>
        </a:ln>
      </dgm:spPr>
    </dgm:pt>
    <dgm:pt modelId="{3E454C6C-A418-4027-99F1-1B0D4D940475}" type="pres">
      <dgm:prSet presAssocID="{76EB417E-236D-4E2C-B18D-3A0CAA8640E5}" presName="sibTrans" presStyleCnt="0"/>
      <dgm:spPr/>
    </dgm:pt>
    <dgm:pt modelId="{D890C1F0-3416-4EC3-9268-9441889147A4}" type="pres">
      <dgm:prSet presAssocID="{76EB417E-236D-4E2C-B18D-3A0CAA8640E5}" presName="space" presStyleCnt="0"/>
      <dgm:spPr/>
    </dgm:pt>
    <dgm:pt modelId="{19C3B107-D1EA-495B-970E-32C3DB336858}" type="pres">
      <dgm:prSet presAssocID="{ED1798ED-C130-43BD-A8C8-82C18CFD28DC}" presName="composite" presStyleCnt="0"/>
      <dgm:spPr/>
    </dgm:pt>
    <dgm:pt modelId="{11576539-B951-43AB-BD68-4C302B76586D}" type="pres">
      <dgm:prSet presAssocID="{ED1798ED-C130-43BD-A8C8-82C18CFD28DC}" presName="LShape" presStyleLbl="alignNode1" presStyleIdx="4" presStyleCnt="9"/>
      <dgm:spPr>
        <a:solidFill>
          <a:srgbClr val="3A778C"/>
        </a:solidFill>
      </dgm:spPr>
    </dgm:pt>
    <dgm:pt modelId="{A4BE2A51-CC16-415B-9DEE-AAC1255B41FF}" type="pres">
      <dgm:prSet presAssocID="{ED1798ED-C130-43BD-A8C8-82C18CFD28DC}" presName="ParentText" presStyleLbl="revTx" presStyleIdx="2" presStyleCnt="5" custScaleX="109362" custLinFactNeighborX="9184" custLinFactNeighborY="417">
        <dgm:presLayoutVars>
          <dgm:chMax val="0"/>
          <dgm:chPref val="0"/>
          <dgm:bulletEnabled val="1"/>
        </dgm:presLayoutVars>
      </dgm:prSet>
      <dgm:spPr/>
    </dgm:pt>
    <dgm:pt modelId="{4E92B55A-2C39-41E2-BC83-8B278F1E1494}" type="pres">
      <dgm:prSet presAssocID="{ED1798ED-C130-43BD-A8C8-82C18CFD28DC}" presName="Triangle" presStyleLbl="alignNode1" presStyleIdx="5" presStyleCnt="9"/>
      <dgm:spPr>
        <a:solidFill>
          <a:srgbClr val="3A778C"/>
        </a:solidFill>
        <a:ln>
          <a:solidFill>
            <a:srgbClr val="3A778C"/>
          </a:solidFill>
        </a:ln>
      </dgm:spPr>
    </dgm:pt>
    <dgm:pt modelId="{2B2A94EC-C0FA-492B-A50D-4A124A492540}" type="pres">
      <dgm:prSet presAssocID="{C9F77D60-2E63-4AB6-A48E-A80CD72491B3}" presName="sibTrans" presStyleCnt="0"/>
      <dgm:spPr/>
    </dgm:pt>
    <dgm:pt modelId="{9E4336AE-1E96-48C5-8DAA-ED44313034C6}" type="pres">
      <dgm:prSet presAssocID="{C9F77D60-2E63-4AB6-A48E-A80CD72491B3}" presName="space" presStyleCnt="0"/>
      <dgm:spPr/>
    </dgm:pt>
    <dgm:pt modelId="{EF8879BA-2AB6-4B5A-8628-0243529B5324}" type="pres">
      <dgm:prSet presAssocID="{A153515B-6F15-45AA-9AA3-E251E09D9BFC}" presName="composite" presStyleCnt="0"/>
      <dgm:spPr/>
    </dgm:pt>
    <dgm:pt modelId="{C8243B3C-03FB-4EC1-A5A8-FA6C83E35B6E}" type="pres">
      <dgm:prSet presAssocID="{A153515B-6F15-45AA-9AA3-E251E09D9BFC}" presName="LShape" presStyleLbl="alignNode1" presStyleIdx="6" presStyleCnt="9"/>
      <dgm:spPr>
        <a:solidFill>
          <a:srgbClr val="3A778C"/>
        </a:solidFill>
      </dgm:spPr>
    </dgm:pt>
    <dgm:pt modelId="{049B7163-6C6D-4B6E-BA72-EF08DDB82A4C}" type="pres">
      <dgm:prSet presAssocID="{A153515B-6F15-45AA-9AA3-E251E09D9BFC}" presName="ParentText" presStyleLbl="revTx" presStyleIdx="3" presStyleCnt="5" custScaleX="104950">
        <dgm:presLayoutVars>
          <dgm:chMax val="0"/>
          <dgm:chPref val="0"/>
          <dgm:bulletEnabled val="1"/>
        </dgm:presLayoutVars>
      </dgm:prSet>
      <dgm:spPr/>
    </dgm:pt>
    <dgm:pt modelId="{4E41E9D9-AB0F-43B2-B57D-91441FF563BC}" type="pres">
      <dgm:prSet presAssocID="{A153515B-6F15-45AA-9AA3-E251E09D9BFC}" presName="Triangle" presStyleLbl="alignNode1" presStyleIdx="7" presStyleCnt="9"/>
      <dgm:spPr>
        <a:solidFill>
          <a:srgbClr val="3A778C"/>
        </a:solidFill>
        <a:ln>
          <a:solidFill>
            <a:srgbClr val="3A778C"/>
          </a:solidFill>
        </a:ln>
      </dgm:spPr>
    </dgm:pt>
    <dgm:pt modelId="{C05BF5CD-DDA8-45DB-A1DE-003B0F920313}" type="pres">
      <dgm:prSet presAssocID="{C2053227-3409-4419-B923-A344959555EC}" presName="sibTrans" presStyleCnt="0"/>
      <dgm:spPr/>
    </dgm:pt>
    <dgm:pt modelId="{975F5235-4F57-4247-A92A-34BFB99D3A5C}" type="pres">
      <dgm:prSet presAssocID="{C2053227-3409-4419-B923-A344959555EC}" presName="space" presStyleCnt="0"/>
      <dgm:spPr/>
    </dgm:pt>
    <dgm:pt modelId="{238D3294-D620-48F7-9589-52B118835527}" type="pres">
      <dgm:prSet presAssocID="{1B638D5D-5B55-446B-BFD0-60C34862140A}" presName="composite" presStyleCnt="0"/>
      <dgm:spPr/>
    </dgm:pt>
    <dgm:pt modelId="{33C485FB-6CB5-4EAF-B891-5D5880DAB22D}" type="pres">
      <dgm:prSet presAssocID="{1B638D5D-5B55-446B-BFD0-60C34862140A}" presName="LShape" presStyleLbl="alignNode1" presStyleIdx="8" presStyleCnt="9"/>
      <dgm:spPr>
        <a:solidFill>
          <a:srgbClr val="3A778C"/>
        </a:solidFill>
        <a:ln>
          <a:noFill/>
        </a:ln>
      </dgm:spPr>
    </dgm:pt>
    <dgm:pt modelId="{C5D5E3A1-2306-432B-9C27-CF5A1BEEAA32}" type="pres">
      <dgm:prSet presAssocID="{1B638D5D-5B55-446B-BFD0-60C34862140A}" presName="ParentText" presStyleLbl="revTx" presStyleIdx="4" presStyleCnt="5" custScaleX="98628" custLinFactNeighborX="8762" custLinFactNeighborY="-1001">
        <dgm:presLayoutVars>
          <dgm:chMax val="0"/>
          <dgm:chPref val="0"/>
          <dgm:bulletEnabled val="1"/>
        </dgm:presLayoutVars>
      </dgm:prSet>
      <dgm:spPr/>
    </dgm:pt>
  </dgm:ptLst>
  <dgm:cxnLst>
    <dgm:cxn modelId="{8AE4A307-BB65-459D-B509-5EC7A54F8AAE}" type="presOf" srcId="{A153515B-6F15-45AA-9AA3-E251E09D9BFC}" destId="{049B7163-6C6D-4B6E-BA72-EF08DDB82A4C}" srcOrd="0" destOrd="0" presId="urn:microsoft.com/office/officeart/2009/3/layout/StepUpProcess"/>
    <dgm:cxn modelId="{AEE5E70B-F098-4C5F-9DF9-2E697DA68815}" type="presOf" srcId="{1B638D5D-5B55-446B-BFD0-60C34862140A}" destId="{C5D5E3A1-2306-432B-9C27-CF5A1BEEAA32}" srcOrd="0" destOrd="0" presId="urn:microsoft.com/office/officeart/2009/3/layout/StepUpProcess"/>
    <dgm:cxn modelId="{C2BBA01E-6A51-4E53-8D70-210850B7045B}" srcId="{4783CFA1-9AA4-4E54-970F-885ED5651EEC}" destId="{1B638D5D-5B55-446B-BFD0-60C34862140A}" srcOrd="4" destOrd="0" parTransId="{56FD6228-6474-49C0-B2F1-7963CF2289AC}" sibTransId="{CC75B77E-4A75-4FDD-8BBC-58EF894ECC00}"/>
    <dgm:cxn modelId="{B9273927-3F13-4F3F-99DA-507CD732C91B}" type="presOf" srcId="{B7B5B8B6-8C89-48D7-B812-A69CD24856E3}" destId="{A4BE2A51-CC16-415B-9DEE-AAC1255B41FF}" srcOrd="0" destOrd="1" presId="urn:microsoft.com/office/officeart/2009/3/layout/StepUpProcess"/>
    <dgm:cxn modelId="{D1D9BD2A-5360-4FD6-9D0B-308EE99A8D0A}" type="presOf" srcId="{C360A3BF-82EA-42B1-A78C-D2D5079ABB2C}" destId="{3BB08843-3E75-4F3A-8071-7E1EFFAE6BC6}" srcOrd="0" destOrd="1" presId="urn:microsoft.com/office/officeart/2009/3/layout/StepUpProcess"/>
    <dgm:cxn modelId="{7026FD38-7189-4B2C-9BD4-C06BBF893E62}" type="presOf" srcId="{ED1798ED-C130-43BD-A8C8-82C18CFD28DC}" destId="{A4BE2A51-CC16-415B-9DEE-AAC1255B41FF}" srcOrd="0" destOrd="0" presId="urn:microsoft.com/office/officeart/2009/3/layout/StepUpProcess"/>
    <dgm:cxn modelId="{6D05E849-9C7A-4ECA-A8FE-528C7BD172C5}" srcId="{4783CFA1-9AA4-4E54-970F-885ED5651EEC}" destId="{73E396B8-C10B-4B72-A22B-9DDD2200B6CA}" srcOrd="0" destOrd="0" parTransId="{8A2FA5B7-872D-4CCE-A2D6-4C9ED99F179C}" sibTransId="{68616BBE-98B1-40B9-8383-B96288ADD0FF}"/>
    <dgm:cxn modelId="{91DD024A-5C13-4785-A410-3099169673CC}" srcId="{4783CFA1-9AA4-4E54-970F-885ED5651EEC}" destId="{A153515B-6F15-45AA-9AA3-E251E09D9BFC}" srcOrd="3" destOrd="0" parTransId="{7FA9862F-4021-4834-B183-1DCC93B1057E}" sibTransId="{C2053227-3409-4419-B923-A344959555EC}"/>
    <dgm:cxn modelId="{EB5BDE71-806B-4540-925E-A655F09CBD99}" type="presOf" srcId="{95580C47-2DFB-454A-AB6B-8399B1029401}" destId="{EE3FF14E-F8A6-4D39-AFF2-D8E8A2C0E667}" srcOrd="0" destOrd="1" presId="urn:microsoft.com/office/officeart/2009/3/layout/StepUpProcess"/>
    <dgm:cxn modelId="{72F70D74-D14D-4F01-A57E-6FE180576289}" srcId="{73E396B8-C10B-4B72-A22B-9DDD2200B6CA}" destId="{95580C47-2DFB-454A-AB6B-8399B1029401}" srcOrd="0" destOrd="0" parTransId="{1CC0BBB2-ABD7-4A22-908D-B4E207826037}" sibTransId="{2C197982-81A6-4A97-A5D4-CEBFF67307B7}"/>
    <dgm:cxn modelId="{7017885A-FF80-4C8A-A5F4-711F10FF10FB}" srcId="{ED1798ED-C130-43BD-A8C8-82C18CFD28DC}" destId="{B7B5B8B6-8C89-48D7-B812-A69CD24856E3}" srcOrd="0" destOrd="0" parTransId="{990B617E-1439-4514-8BEB-53D3CD228CAB}" sibTransId="{1CF28217-9D79-4D6A-9715-93370C9968A4}"/>
    <dgm:cxn modelId="{B0FFDB88-C646-4F1C-AE12-A5194D01DE05}" srcId="{4783CFA1-9AA4-4E54-970F-885ED5651EEC}" destId="{9C2FF323-D51A-406C-A0DD-ED50ACD0378D}" srcOrd="1" destOrd="0" parTransId="{067E4730-EC52-4142-9DCB-E6DFCFA75B23}" sibTransId="{76EB417E-236D-4E2C-B18D-3A0CAA8640E5}"/>
    <dgm:cxn modelId="{00D2289E-4949-404B-AC15-4FE0749D1356}" type="presOf" srcId="{9FA1FB9A-7100-472B-94D4-A2B284145B92}" destId="{049B7163-6C6D-4B6E-BA72-EF08DDB82A4C}" srcOrd="0" destOrd="1" presId="urn:microsoft.com/office/officeart/2009/3/layout/StepUpProcess"/>
    <dgm:cxn modelId="{E94FB2A6-A67C-420C-89F3-830C54C750F3}" type="presOf" srcId="{73E396B8-C10B-4B72-A22B-9DDD2200B6CA}" destId="{EE3FF14E-F8A6-4D39-AFF2-D8E8A2C0E667}" srcOrd="0" destOrd="0" presId="urn:microsoft.com/office/officeart/2009/3/layout/StepUpProcess"/>
    <dgm:cxn modelId="{3183B3A6-FC73-47D1-825C-916F45C92E18}" srcId="{A153515B-6F15-45AA-9AA3-E251E09D9BFC}" destId="{9FA1FB9A-7100-472B-94D4-A2B284145B92}" srcOrd="0" destOrd="0" parTransId="{3485D273-E329-434C-B25E-E60B091CDC81}" sibTransId="{FBD29F73-65BC-49FE-B4D7-89BB8DF27AEA}"/>
    <dgm:cxn modelId="{DCAE7FD6-3FF0-4942-9E71-01B18D2B2F56}" type="presOf" srcId="{9C2FF323-D51A-406C-A0DD-ED50ACD0378D}" destId="{3BB08843-3E75-4F3A-8071-7E1EFFAE6BC6}" srcOrd="0" destOrd="0" presId="urn:microsoft.com/office/officeart/2009/3/layout/StepUpProcess"/>
    <dgm:cxn modelId="{91A36EE7-6AAC-45C3-BD2E-B4E68A39A173}" srcId="{1B638D5D-5B55-446B-BFD0-60C34862140A}" destId="{75797928-9FCB-4741-B618-931CC5CA3126}" srcOrd="0" destOrd="0" parTransId="{1EFA032C-2DD3-401F-8175-14E7452BCEEE}" sibTransId="{EAE7D0BD-AB41-4F20-94A0-07C446A07545}"/>
    <dgm:cxn modelId="{53F0EBE9-F8FE-481E-9897-759D6E49931D}" srcId="{9C2FF323-D51A-406C-A0DD-ED50ACD0378D}" destId="{C360A3BF-82EA-42B1-A78C-D2D5079ABB2C}" srcOrd="0" destOrd="0" parTransId="{CE2C94D8-F8BA-4501-9AB9-3DEFA52C84AB}" sibTransId="{501B5125-6CA2-4B0C-AC9A-0182176D3416}"/>
    <dgm:cxn modelId="{207AE0EF-F87C-4E42-8FA7-47A18BA31059}" srcId="{4783CFA1-9AA4-4E54-970F-885ED5651EEC}" destId="{ED1798ED-C130-43BD-A8C8-82C18CFD28DC}" srcOrd="2" destOrd="0" parTransId="{776C3F7A-6FAB-4B80-9285-D2679CE855BF}" sibTransId="{C9F77D60-2E63-4AB6-A48E-A80CD72491B3}"/>
    <dgm:cxn modelId="{939204F3-A7C2-44C1-B042-6A6157BD9A00}" type="presOf" srcId="{75797928-9FCB-4741-B618-931CC5CA3126}" destId="{C5D5E3A1-2306-432B-9C27-CF5A1BEEAA32}" srcOrd="0" destOrd="1" presId="urn:microsoft.com/office/officeart/2009/3/layout/StepUpProcess"/>
    <dgm:cxn modelId="{C80C13F3-4A51-46FD-B0DA-93DDDE748B1E}" type="presOf" srcId="{4783CFA1-9AA4-4E54-970F-885ED5651EEC}" destId="{3AD8F303-F835-40EF-916D-2A3ADE4CDDF8}" srcOrd="0" destOrd="0" presId="urn:microsoft.com/office/officeart/2009/3/layout/StepUpProcess"/>
    <dgm:cxn modelId="{A14436F1-41F5-4F0D-8B29-79EDD6DD7EBE}" type="presParOf" srcId="{3AD8F303-F835-40EF-916D-2A3ADE4CDDF8}" destId="{D69C5294-04B5-4285-9DD5-AD6BBB272AB3}" srcOrd="0" destOrd="0" presId="urn:microsoft.com/office/officeart/2009/3/layout/StepUpProcess"/>
    <dgm:cxn modelId="{E85ABC59-B4ED-4073-BD62-F216D3F93E5E}" type="presParOf" srcId="{D69C5294-04B5-4285-9DD5-AD6BBB272AB3}" destId="{0B01D5EC-FC5F-4C69-B061-1A1C7E019A1F}" srcOrd="0" destOrd="0" presId="urn:microsoft.com/office/officeart/2009/3/layout/StepUpProcess"/>
    <dgm:cxn modelId="{BA6AF58F-30FA-402F-B967-2E98960EA6EA}" type="presParOf" srcId="{D69C5294-04B5-4285-9DD5-AD6BBB272AB3}" destId="{EE3FF14E-F8A6-4D39-AFF2-D8E8A2C0E667}" srcOrd="1" destOrd="0" presId="urn:microsoft.com/office/officeart/2009/3/layout/StepUpProcess"/>
    <dgm:cxn modelId="{40B826C2-33D9-4B7D-8B63-ECB13DA21A47}" type="presParOf" srcId="{D69C5294-04B5-4285-9DD5-AD6BBB272AB3}" destId="{843907F1-F09B-4D41-B9A2-7BD5654D4E66}" srcOrd="2" destOrd="0" presId="urn:microsoft.com/office/officeart/2009/3/layout/StepUpProcess"/>
    <dgm:cxn modelId="{98EEFD86-8F9E-494F-8F90-15CC0ED51F55}" type="presParOf" srcId="{3AD8F303-F835-40EF-916D-2A3ADE4CDDF8}" destId="{ED40B884-C883-4E23-A59C-F689B5972753}" srcOrd="1" destOrd="0" presId="urn:microsoft.com/office/officeart/2009/3/layout/StepUpProcess"/>
    <dgm:cxn modelId="{A84FCE0B-9F74-4847-91CF-ED8CF0CA8B8D}" type="presParOf" srcId="{ED40B884-C883-4E23-A59C-F689B5972753}" destId="{40222B22-EFEE-464B-A9D0-C73A63EE3CF1}" srcOrd="0" destOrd="0" presId="urn:microsoft.com/office/officeart/2009/3/layout/StepUpProcess"/>
    <dgm:cxn modelId="{BD83C4CD-A47A-47BF-BD94-F6FB5D1588B2}" type="presParOf" srcId="{3AD8F303-F835-40EF-916D-2A3ADE4CDDF8}" destId="{48B80F3F-AA0F-47B6-9A0A-5F5F7A01309A}" srcOrd="2" destOrd="0" presId="urn:microsoft.com/office/officeart/2009/3/layout/StepUpProcess"/>
    <dgm:cxn modelId="{BFB7A094-D71C-4810-BBD4-08475C36A0A4}" type="presParOf" srcId="{48B80F3F-AA0F-47B6-9A0A-5F5F7A01309A}" destId="{88FE8267-8C2C-49C4-9C6B-1C4A5213C175}" srcOrd="0" destOrd="0" presId="urn:microsoft.com/office/officeart/2009/3/layout/StepUpProcess"/>
    <dgm:cxn modelId="{36832682-F7D5-4EBE-A646-8003D38F9349}" type="presParOf" srcId="{48B80F3F-AA0F-47B6-9A0A-5F5F7A01309A}" destId="{3BB08843-3E75-4F3A-8071-7E1EFFAE6BC6}" srcOrd="1" destOrd="0" presId="urn:microsoft.com/office/officeart/2009/3/layout/StepUpProcess"/>
    <dgm:cxn modelId="{8BAC1D64-543E-4E7E-8F6B-B93C3B24C0B3}" type="presParOf" srcId="{48B80F3F-AA0F-47B6-9A0A-5F5F7A01309A}" destId="{A9D89572-6EE5-4C63-B025-20B22BB2FE41}" srcOrd="2" destOrd="0" presId="urn:microsoft.com/office/officeart/2009/3/layout/StepUpProcess"/>
    <dgm:cxn modelId="{13F2D059-1335-4F69-B74D-D5F01FE06596}" type="presParOf" srcId="{3AD8F303-F835-40EF-916D-2A3ADE4CDDF8}" destId="{3E454C6C-A418-4027-99F1-1B0D4D940475}" srcOrd="3" destOrd="0" presId="urn:microsoft.com/office/officeart/2009/3/layout/StepUpProcess"/>
    <dgm:cxn modelId="{F33DA107-6E06-4DB1-951B-4B99553AD8FE}" type="presParOf" srcId="{3E454C6C-A418-4027-99F1-1B0D4D940475}" destId="{D890C1F0-3416-4EC3-9268-9441889147A4}" srcOrd="0" destOrd="0" presId="urn:microsoft.com/office/officeart/2009/3/layout/StepUpProcess"/>
    <dgm:cxn modelId="{F356EFFE-7014-4EE0-82B0-605467E87389}" type="presParOf" srcId="{3AD8F303-F835-40EF-916D-2A3ADE4CDDF8}" destId="{19C3B107-D1EA-495B-970E-32C3DB336858}" srcOrd="4" destOrd="0" presId="urn:microsoft.com/office/officeart/2009/3/layout/StepUpProcess"/>
    <dgm:cxn modelId="{B7D6E405-E61A-4985-9D5A-7FAE98F5BCA2}" type="presParOf" srcId="{19C3B107-D1EA-495B-970E-32C3DB336858}" destId="{11576539-B951-43AB-BD68-4C302B76586D}" srcOrd="0" destOrd="0" presId="urn:microsoft.com/office/officeart/2009/3/layout/StepUpProcess"/>
    <dgm:cxn modelId="{494B62FA-A67B-4BDC-BA4E-3FEE6DE992D0}" type="presParOf" srcId="{19C3B107-D1EA-495B-970E-32C3DB336858}" destId="{A4BE2A51-CC16-415B-9DEE-AAC1255B41FF}" srcOrd="1" destOrd="0" presId="urn:microsoft.com/office/officeart/2009/3/layout/StepUpProcess"/>
    <dgm:cxn modelId="{B5607348-E5A9-4C7F-ADD1-78B364AAB5A1}" type="presParOf" srcId="{19C3B107-D1EA-495B-970E-32C3DB336858}" destId="{4E92B55A-2C39-41E2-BC83-8B278F1E1494}" srcOrd="2" destOrd="0" presId="urn:microsoft.com/office/officeart/2009/3/layout/StepUpProcess"/>
    <dgm:cxn modelId="{A78EAC4C-B2D3-4A83-81B7-318A553B6EF5}" type="presParOf" srcId="{3AD8F303-F835-40EF-916D-2A3ADE4CDDF8}" destId="{2B2A94EC-C0FA-492B-A50D-4A124A492540}" srcOrd="5" destOrd="0" presId="urn:microsoft.com/office/officeart/2009/3/layout/StepUpProcess"/>
    <dgm:cxn modelId="{50D98396-B212-4032-89E4-142467FD3EC6}" type="presParOf" srcId="{2B2A94EC-C0FA-492B-A50D-4A124A492540}" destId="{9E4336AE-1E96-48C5-8DAA-ED44313034C6}" srcOrd="0" destOrd="0" presId="urn:microsoft.com/office/officeart/2009/3/layout/StepUpProcess"/>
    <dgm:cxn modelId="{2FB22EF3-D8D5-4A96-98AD-7F73AA03773D}" type="presParOf" srcId="{3AD8F303-F835-40EF-916D-2A3ADE4CDDF8}" destId="{EF8879BA-2AB6-4B5A-8628-0243529B5324}" srcOrd="6" destOrd="0" presId="urn:microsoft.com/office/officeart/2009/3/layout/StepUpProcess"/>
    <dgm:cxn modelId="{175A1AF3-1A5E-45CE-AA0B-5BC3B66A5114}" type="presParOf" srcId="{EF8879BA-2AB6-4B5A-8628-0243529B5324}" destId="{C8243B3C-03FB-4EC1-A5A8-FA6C83E35B6E}" srcOrd="0" destOrd="0" presId="urn:microsoft.com/office/officeart/2009/3/layout/StepUpProcess"/>
    <dgm:cxn modelId="{826E8816-5A4C-4CD4-9147-63AB2C605056}" type="presParOf" srcId="{EF8879BA-2AB6-4B5A-8628-0243529B5324}" destId="{049B7163-6C6D-4B6E-BA72-EF08DDB82A4C}" srcOrd="1" destOrd="0" presId="urn:microsoft.com/office/officeart/2009/3/layout/StepUpProcess"/>
    <dgm:cxn modelId="{830AD2CB-D53E-4495-82E0-97EF4A74CA4B}" type="presParOf" srcId="{EF8879BA-2AB6-4B5A-8628-0243529B5324}" destId="{4E41E9D9-AB0F-43B2-B57D-91441FF563BC}" srcOrd="2" destOrd="0" presId="urn:microsoft.com/office/officeart/2009/3/layout/StepUpProcess"/>
    <dgm:cxn modelId="{93F68911-4C9E-4574-8F5E-22D644D426A0}" type="presParOf" srcId="{3AD8F303-F835-40EF-916D-2A3ADE4CDDF8}" destId="{C05BF5CD-DDA8-45DB-A1DE-003B0F920313}" srcOrd="7" destOrd="0" presId="urn:microsoft.com/office/officeart/2009/3/layout/StepUpProcess"/>
    <dgm:cxn modelId="{5FFCC58F-3039-4009-B097-8AEBE1B5F48F}" type="presParOf" srcId="{C05BF5CD-DDA8-45DB-A1DE-003B0F920313}" destId="{975F5235-4F57-4247-A92A-34BFB99D3A5C}" srcOrd="0" destOrd="0" presId="urn:microsoft.com/office/officeart/2009/3/layout/StepUpProcess"/>
    <dgm:cxn modelId="{96FB4623-8DBF-48E4-9AEC-BC8D1C71ADF1}" type="presParOf" srcId="{3AD8F303-F835-40EF-916D-2A3ADE4CDDF8}" destId="{238D3294-D620-48F7-9589-52B118835527}" srcOrd="8" destOrd="0" presId="urn:microsoft.com/office/officeart/2009/3/layout/StepUpProcess"/>
    <dgm:cxn modelId="{696CC2C3-5C6D-4533-A2C4-12D773161137}" type="presParOf" srcId="{238D3294-D620-48F7-9589-52B118835527}" destId="{33C485FB-6CB5-4EAF-B891-5D5880DAB22D}" srcOrd="0" destOrd="0" presId="urn:microsoft.com/office/officeart/2009/3/layout/StepUpProcess"/>
    <dgm:cxn modelId="{5EFCDA10-3ECA-4C35-A85A-5FA087512D04}" type="presParOf" srcId="{238D3294-D620-48F7-9589-52B118835527}" destId="{C5D5E3A1-2306-432B-9C27-CF5A1BEEAA32}"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01D5EC-FC5F-4C69-B061-1A1C7E019A1F}">
      <dsp:nvSpPr>
        <dsp:cNvPr id="0" name=""/>
        <dsp:cNvSpPr/>
      </dsp:nvSpPr>
      <dsp:spPr>
        <a:xfrm rot="5400000">
          <a:off x="330683" y="2379645"/>
          <a:ext cx="987775" cy="1643636"/>
        </a:xfrm>
        <a:prstGeom prst="corner">
          <a:avLst>
            <a:gd name="adj1" fmla="val 16120"/>
            <a:gd name="adj2" fmla="val 16110"/>
          </a:avLst>
        </a:prstGeom>
        <a:solidFill>
          <a:srgbClr val="3A778C"/>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3FF14E-F8A6-4D39-AFF2-D8E8A2C0E667}">
      <dsp:nvSpPr>
        <dsp:cNvPr id="0" name=""/>
        <dsp:cNvSpPr/>
      </dsp:nvSpPr>
      <dsp:spPr>
        <a:xfrm>
          <a:off x="165798" y="2870738"/>
          <a:ext cx="1483884" cy="1300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Session 1</a:t>
          </a:r>
        </a:p>
        <a:p>
          <a:pPr marL="171450" lvl="1" indent="-171450" algn="l" defTabSz="800100">
            <a:lnSpc>
              <a:spcPct val="90000"/>
            </a:lnSpc>
            <a:spcBef>
              <a:spcPct val="0"/>
            </a:spcBef>
            <a:spcAft>
              <a:spcPct val="15000"/>
            </a:spcAft>
            <a:buChar char="•"/>
          </a:pPr>
          <a:r>
            <a:rPr lang="en-US" sz="1800" kern="1200" dirty="0"/>
            <a:t>System Mapping and Capacity Assessment</a:t>
          </a:r>
        </a:p>
      </dsp:txBody>
      <dsp:txXfrm>
        <a:off x="165798" y="2870738"/>
        <a:ext cx="1483884" cy="1300711"/>
      </dsp:txXfrm>
    </dsp:sp>
    <dsp:sp modelId="{843907F1-F09B-4D41-B9A2-7BD5654D4E66}">
      <dsp:nvSpPr>
        <dsp:cNvPr id="0" name=""/>
        <dsp:cNvSpPr/>
      </dsp:nvSpPr>
      <dsp:spPr>
        <a:xfrm>
          <a:off x="1369704" y="2258638"/>
          <a:ext cx="279978" cy="279978"/>
        </a:xfrm>
        <a:prstGeom prst="triangle">
          <a:avLst>
            <a:gd name="adj" fmla="val 100000"/>
          </a:avLst>
        </a:prstGeom>
        <a:solidFill>
          <a:srgbClr val="3A778C"/>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FE8267-8C2C-49C4-9C6B-1C4A5213C175}">
      <dsp:nvSpPr>
        <dsp:cNvPr id="0" name=""/>
        <dsp:cNvSpPr/>
      </dsp:nvSpPr>
      <dsp:spPr>
        <a:xfrm rot="5400000">
          <a:off x="2147247" y="1930134"/>
          <a:ext cx="987775" cy="1643636"/>
        </a:xfrm>
        <a:prstGeom prst="corner">
          <a:avLst>
            <a:gd name="adj1" fmla="val 16120"/>
            <a:gd name="adj2" fmla="val 16110"/>
          </a:avLst>
        </a:prstGeom>
        <a:solidFill>
          <a:srgbClr val="3A778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B08843-3E75-4F3A-8071-7E1EFFAE6BC6}">
      <dsp:nvSpPr>
        <dsp:cNvPr id="0" name=""/>
        <dsp:cNvSpPr/>
      </dsp:nvSpPr>
      <dsp:spPr>
        <a:xfrm>
          <a:off x="1982363" y="2421227"/>
          <a:ext cx="1483884" cy="1300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89000">
            <a:lnSpc>
              <a:spcPct val="90000"/>
            </a:lnSpc>
            <a:spcBef>
              <a:spcPct val="0"/>
            </a:spcBef>
            <a:spcAft>
              <a:spcPct val="35000"/>
            </a:spcAft>
            <a:buNone/>
          </a:pPr>
          <a:r>
            <a:rPr lang="en-US" sz="2000" kern="1200" dirty="0"/>
            <a:t>Session 2</a:t>
          </a:r>
        </a:p>
        <a:p>
          <a:pPr marL="171450" lvl="1" indent="-171450" algn="l" defTabSz="800100">
            <a:lnSpc>
              <a:spcPct val="90000"/>
            </a:lnSpc>
            <a:spcBef>
              <a:spcPct val="0"/>
            </a:spcBef>
            <a:spcAft>
              <a:spcPct val="15000"/>
            </a:spcAft>
            <a:buChar char="•"/>
          </a:pPr>
          <a:r>
            <a:rPr lang="en-US" sz="1800" kern="1200" dirty="0"/>
            <a:t>Technical Gap Analysis</a:t>
          </a:r>
        </a:p>
      </dsp:txBody>
      <dsp:txXfrm>
        <a:off x="1982363" y="2421227"/>
        <a:ext cx="1483884" cy="1300711"/>
      </dsp:txXfrm>
    </dsp:sp>
    <dsp:sp modelId="{A9D89572-6EE5-4C63-B025-20B22BB2FE41}">
      <dsp:nvSpPr>
        <dsp:cNvPr id="0" name=""/>
        <dsp:cNvSpPr/>
      </dsp:nvSpPr>
      <dsp:spPr>
        <a:xfrm>
          <a:off x="3186269" y="1809128"/>
          <a:ext cx="279978" cy="279978"/>
        </a:xfrm>
        <a:prstGeom prst="triangle">
          <a:avLst>
            <a:gd name="adj" fmla="val 100000"/>
          </a:avLst>
        </a:prstGeom>
        <a:solidFill>
          <a:srgbClr val="3A778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576539-B951-43AB-BD68-4C302B76586D}">
      <dsp:nvSpPr>
        <dsp:cNvPr id="0" name=""/>
        <dsp:cNvSpPr/>
      </dsp:nvSpPr>
      <dsp:spPr>
        <a:xfrm rot="5400000">
          <a:off x="3963812" y="1480623"/>
          <a:ext cx="987775" cy="1643636"/>
        </a:xfrm>
        <a:prstGeom prst="corner">
          <a:avLst>
            <a:gd name="adj1" fmla="val 16120"/>
            <a:gd name="adj2" fmla="val 16110"/>
          </a:avLst>
        </a:prstGeom>
        <a:solidFill>
          <a:srgbClr val="3A778C"/>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BE2A51-CC16-415B-9DEE-AAC1255B41FF}">
      <dsp:nvSpPr>
        <dsp:cNvPr id="0" name=""/>
        <dsp:cNvSpPr/>
      </dsp:nvSpPr>
      <dsp:spPr>
        <a:xfrm>
          <a:off x="3865747" y="1977140"/>
          <a:ext cx="1622805" cy="1300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889000">
            <a:lnSpc>
              <a:spcPct val="90000"/>
            </a:lnSpc>
            <a:spcBef>
              <a:spcPct val="0"/>
            </a:spcBef>
            <a:spcAft>
              <a:spcPct val="35000"/>
            </a:spcAft>
            <a:buNone/>
          </a:pPr>
          <a:r>
            <a:rPr lang="en-US" sz="2000" kern="1200" dirty="0"/>
            <a:t>Session 3</a:t>
          </a:r>
        </a:p>
        <a:p>
          <a:pPr marL="171450" lvl="1" indent="-171450" algn="l" defTabSz="755650">
            <a:lnSpc>
              <a:spcPct val="90000"/>
            </a:lnSpc>
            <a:spcBef>
              <a:spcPct val="0"/>
            </a:spcBef>
            <a:spcAft>
              <a:spcPct val="15000"/>
            </a:spcAft>
            <a:buChar char="•"/>
          </a:pPr>
          <a:r>
            <a:rPr lang="en-US" sz="1700" kern="1200" dirty="0"/>
            <a:t>Organizational Gap Analysis</a:t>
          </a:r>
        </a:p>
      </dsp:txBody>
      <dsp:txXfrm>
        <a:off x="3865747" y="1977140"/>
        <a:ext cx="1622805" cy="1300711"/>
      </dsp:txXfrm>
    </dsp:sp>
    <dsp:sp modelId="{4E92B55A-2C39-41E2-BC83-8B278F1E1494}">
      <dsp:nvSpPr>
        <dsp:cNvPr id="0" name=""/>
        <dsp:cNvSpPr/>
      </dsp:nvSpPr>
      <dsp:spPr>
        <a:xfrm>
          <a:off x="5002834" y="1359617"/>
          <a:ext cx="279978" cy="279978"/>
        </a:xfrm>
        <a:prstGeom prst="triangle">
          <a:avLst>
            <a:gd name="adj" fmla="val 100000"/>
          </a:avLst>
        </a:prstGeom>
        <a:solidFill>
          <a:srgbClr val="3A778C"/>
        </a:solidFill>
        <a:ln w="12700" cap="flat" cmpd="sng" algn="ctr">
          <a:solidFill>
            <a:srgbClr val="3A778C"/>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243B3C-03FB-4EC1-A5A8-FA6C83E35B6E}">
      <dsp:nvSpPr>
        <dsp:cNvPr id="0" name=""/>
        <dsp:cNvSpPr/>
      </dsp:nvSpPr>
      <dsp:spPr>
        <a:xfrm rot="5400000">
          <a:off x="5780376" y="1031113"/>
          <a:ext cx="987775" cy="1643636"/>
        </a:xfrm>
        <a:prstGeom prst="corner">
          <a:avLst>
            <a:gd name="adj1" fmla="val 16120"/>
            <a:gd name="adj2" fmla="val 16110"/>
          </a:avLst>
        </a:prstGeom>
        <a:solidFill>
          <a:srgbClr val="3A778C"/>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9B7163-6C6D-4B6E-BA72-EF08DDB82A4C}">
      <dsp:nvSpPr>
        <dsp:cNvPr id="0" name=""/>
        <dsp:cNvSpPr/>
      </dsp:nvSpPr>
      <dsp:spPr>
        <a:xfrm>
          <a:off x="5578766" y="1522206"/>
          <a:ext cx="1557336" cy="1300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933450">
            <a:lnSpc>
              <a:spcPct val="90000"/>
            </a:lnSpc>
            <a:spcBef>
              <a:spcPct val="0"/>
            </a:spcBef>
            <a:spcAft>
              <a:spcPct val="35000"/>
            </a:spcAft>
            <a:buNone/>
          </a:pPr>
          <a:r>
            <a:rPr lang="en-US" sz="2100" kern="1200" dirty="0"/>
            <a:t>Session 4+5</a:t>
          </a:r>
        </a:p>
        <a:p>
          <a:pPr marL="171450" lvl="1" indent="-171450" algn="l" defTabSz="755650">
            <a:lnSpc>
              <a:spcPct val="90000"/>
            </a:lnSpc>
            <a:spcBef>
              <a:spcPct val="0"/>
            </a:spcBef>
            <a:spcAft>
              <a:spcPct val="15000"/>
            </a:spcAft>
            <a:buChar char="•"/>
          </a:pPr>
          <a:r>
            <a:rPr lang="en-US" sz="1700" kern="1200" dirty="0"/>
            <a:t>Capacity Development Plan</a:t>
          </a:r>
        </a:p>
      </dsp:txBody>
      <dsp:txXfrm>
        <a:off x="5578766" y="1522206"/>
        <a:ext cx="1557336" cy="1300711"/>
      </dsp:txXfrm>
    </dsp:sp>
    <dsp:sp modelId="{4E41E9D9-AB0F-43B2-B57D-91441FF563BC}">
      <dsp:nvSpPr>
        <dsp:cNvPr id="0" name=""/>
        <dsp:cNvSpPr/>
      </dsp:nvSpPr>
      <dsp:spPr>
        <a:xfrm>
          <a:off x="6819398" y="910106"/>
          <a:ext cx="279978" cy="279978"/>
        </a:xfrm>
        <a:prstGeom prst="triangle">
          <a:avLst>
            <a:gd name="adj" fmla="val 100000"/>
          </a:avLst>
        </a:prstGeom>
        <a:solidFill>
          <a:srgbClr val="3A778C"/>
        </a:solidFill>
        <a:ln w="12700" cap="flat" cmpd="sng" algn="ctr">
          <a:solidFill>
            <a:srgbClr val="3A778C"/>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C485FB-6CB5-4EAF-B891-5D5880DAB22D}">
      <dsp:nvSpPr>
        <dsp:cNvPr id="0" name=""/>
        <dsp:cNvSpPr/>
      </dsp:nvSpPr>
      <dsp:spPr>
        <a:xfrm rot="5400000">
          <a:off x="7596941" y="581602"/>
          <a:ext cx="987775" cy="1643636"/>
        </a:xfrm>
        <a:prstGeom prst="corner">
          <a:avLst>
            <a:gd name="adj1" fmla="val 16120"/>
            <a:gd name="adj2" fmla="val 16110"/>
          </a:avLst>
        </a:prstGeom>
        <a:solidFill>
          <a:srgbClr val="3A778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D5E3A1-2306-432B-9C27-CF5A1BEEAA32}">
      <dsp:nvSpPr>
        <dsp:cNvPr id="0" name=""/>
        <dsp:cNvSpPr/>
      </dsp:nvSpPr>
      <dsp:spPr>
        <a:xfrm>
          <a:off x="7451874" y="1059675"/>
          <a:ext cx="1463525" cy="1300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933450">
            <a:lnSpc>
              <a:spcPct val="90000"/>
            </a:lnSpc>
            <a:spcBef>
              <a:spcPct val="0"/>
            </a:spcBef>
            <a:spcAft>
              <a:spcPct val="35000"/>
            </a:spcAft>
            <a:buNone/>
          </a:pPr>
          <a:r>
            <a:rPr lang="en-US" sz="2100" kern="1200" dirty="0"/>
            <a:t>Session 6</a:t>
          </a:r>
        </a:p>
        <a:p>
          <a:pPr marL="171450" lvl="1" indent="-171450" algn="l" defTabSz="755650">
            <a:lnSpc>
              <a:spcPct val="90000"/>
            </a:lnSpc>
            <a:spcBef>
              <a:spcPct val="0"/>
            </a:spcBef>
            <a:spcAft>
              <a:spcPct val="15000"/>
            </a:spcAft>
            <a:buChar char="•"/>
          </a:pPr>
          <a:r>
            <a:rPr lang="en-US" sz="1700" kern="1200" dirty="0"/>
            <a:t>Plan Presentation and Validation</a:t>
          </a:r>
        </a:p>
      </dsp:txBody>
      <dsp:txXfrm>
        <a:off x="7451874" y="1059675"/>
        <a:ext cx="1463525" cy="1300711"/>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44688E-8067-7649-881D-0B10C5C416C8}" type="datetimeFigureOut">
              <a:rPr lang="en-US" smtClean="0"/>
              <a:t>11/12/2020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2107D3-78DC-3948-B9CC-EA3B997EE998}" type="slidenum">
              <a:rPr lang="en-US" smtClean="0"/>
              <a:t>‹#›</a:t>
            </a:fld>
            <a:endParaRPr lang="en-US" dirty="0"/>
          </a:p>
        </p:txBody>
      </p:sp>
    </p:spTree>
    <p:extLst>
      <p:ext uri="{BB962C8B-B14F-4D97-AF65-F5344CB8AC3E}">
        <p14:creationId xmlns:p14="http://schemas.microsoft.com/office/powerpoint/2010/main" val="2144809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2107D3-78DC-3948-B9CC-EA3B997EE998}" type="slidenum">
              <a:rPr lang="en-US" smtClean="0"/>
              <a:t>1</a:t>
            </a:fld>
            <a:endParaRPr lang="en-US" dirty="0"/>
          </a:p>
        </p:txBody>
      </p:sp>
    </p:spTree>
    <p:extLst>
      <p:ext uri="{BB962C8B-B14F-4D97-AF65-F5344CB8AC3E}">
        <p14:creationId xmlns:p14="http://schemas.microsoft.com/office/powerpoint/2010/main" val="713282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2"/>
            <a:r>
              <a:rPr lang="en-US" sz="1200" kern="1200" dirty="0">
                <a:solidFill>
                  <a:schemeClr val="tx1"/>
                </a:solidFill>
                <a:effectLst/>
                <a:latin typeface="+mn-lt"/>
                <a:ea typeface="+mn-ea"/>
                <a:cs typeface="+mn-cs"/>
              </a:rPr>
              <a:t>CPEEL, govt institution: </a:t>
            </a:r>
            <a:endParaRPr lang="en-US" sz="140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Highlight outputs from each one</a:t>
            </a:r>
            <a:endParaRPr lang="en-US" sz="140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Pull results: what does a tech gap analysis look like when we’re done? </a:t>
            </a:r>
            <a:endParaRPr lang="en-US" sz="140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What does EPRC system analysis look like when we’re done?</a:t>
            </a:r>
            <a:endParaRPr lang="en-US" sz="1400" kern="1200" dirty="0">
              <a:solidFill>
                <a:schemeClr val="tx1"/>
              </a:solidFill>
              <a:effectLst/>
              <a:latin typeface="+mn-lt"/>
              <a:ea typeface="+mn-ea"/>
              <a:cs typeface="+mn-cs"/>
            </a:endParaRPr>
          </a:p>
          <a:p>
            <a:pPr lvl="4"/>
            <a:r>
              <a:rPr lang="en-US" sz="1200" kern="1200" dirty="0">
                <a:solidFill>
                  <a:schemeClr val="tx1"/>
                </a:solidFill>
                <a:effectLst/>
                <a:latin typeface="+mn-lt"/>
                <a:ea typeface="+mn-ea"/>
                <a:cs typeface="+mn-cs"/>
              </a:rPr>
              <a:t>Pull examples to illustrate what kind of product to come out of the process </a:t>
            </a:r>
            <a:endParaRPr lang="en-US" sz="1400" kern="1200" dirty="0">
              <a:solidFill>
                <a:schemeClr val="tx1"/>
              </a:solidFill>
              <a:effectLst/>
              <a:latin typeface="+mn-lt"/>
              <a:ea typeface="+mn-ea"/>
              <a:cs typeface="+mn-cs"/>
            </a:endParaRPr>
          </a:p>
          <a:p>
            <a:pPr lvl="4"/>
            <a:r>
              <a:rPr lang="en-US" sz="1200" kern="1200" dirty="0">
                <a:solidFill>
                  <a:schemeClr val="tx1"/>
                </a:solidFill>
                <a:effectLst/>
                <a:latin typeface="+mn-lt"/>
                <a:ea typeface="+mn-ea"/>
                <a:cs typeface="+mn-cs"/>
              </a:rPr>
              <a:t>Share planning document that CPEEL produced and document that ReNAPRI produced to highlight what outputs come out of the process</a:t>
            </a:r>
            <a:endParaRPr lang="en-US" sz="1400" kern="1200" dirty="0">
              <a:solidFill>
                <a:schemeClr val="tx1"/>
              </a:solidFill>
              <a:effectLst/>
              <a:latin typeface="+mn-lt"/>
              <a:ea typeface="+mn-ea"/>
              <a:cs typeface="+mn-cs"/>
            </a:endParaRPr>
          </a:p>
          <a:p>
            <a:pPr lvl="4"/>
            <a:r>
              <a:rPr lang="en-US" sz="1200" kern="1200" dirty="0">
                <a:solidFill>
                  <a:schemeClr val="tx1"/>
                </a:solidFill>
                <a:effectLst/>
                <a:latin typeface="+mn-lt"/>
                <a:ea typeface="+mn-ea"/>
                <a:cs typeface="+mn-cs"/>
              </a:rPr>
              <a:t>We haven’t yet embarked on M&amp;E piece, just starting now</a:t>
            </a:r>
            <a:endParaRPr lang="en-US" sz="14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0C319-4E68-4E96-B1A2-FA8C82B61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4257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2"/>
            <a:r>
              <a:rPr lang="en-US" sz="1200" kern="1200" dirty="0">
                <a:solidFill>
                  <a:schemeClr val="tx1"/>
                </a:solidFill>
                <a:effectLst/>
                <a:latin typeface="+mn-lt"/>
                <a:ea typeface="+mn-ea"/>
                <a:cs typeface="+mn-cs"/>
              </a:rPr>
              <a:t>CPEEL, govt institution: </a:t>
            </a:r>
            <a:endParaRPr lang="en-US" sz="140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Highlight outputs from each one</a:t>
            </a:r>
            <a:endParaRPr lang="en-US" sz="140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Pull results: what does a tech gap analysis look like when we’re done? </a:t>
            </a:r>
            <a:endParaRPr lang="en-US" sz="140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What does EPRC system analysis look like when we’re done?</a:t>
            </a:r>
            <a:endParaRPr lang="en-US" sz="1400" kern="1200" dirty="0">
              <a:solidFill>
                <a:schemeClr val="tx1"/>
              </a:solidFill>
              <a:effectLst/>
              <a:latin typeface="+mn-lt"/>
              <a:ea typeface="+mn-ea"/>
              <a:cs typeface="+mn-cs"/>
            </a:endParaRPr>
          </a:p>
          <a:p>
            <a:pPr lvl="4"/>
            <a:r>
              <a:rPr lang="en-US" sz="1200" kern="1200" dirty="0">
                <a:solidFill>
                  <a:schemeClr val="tx1"/>
                </a:solidFill>
                <a:effectLst/>
                <a:latin typeface="+mn-lt"/>
                <a:ea typeface="+mn-ea"/>
                <a:cs typeface="+mn-cs"/>
              </a:rPr>
              <a:t>Pull examples to illustrate what kind of product to come out of the process </a:t>
            </a:r>
            <a:endParaRPr lang="en-US" sz="1400" kern="1200" dirty="0">
              <a:solidFill>
                <a:schemeClr val="tx1"/>
              </a:solidFill>
              <a:effectLst/>
              <a:latin typeface="+mn-lt"/>
              <a:ea typeface="+mn-ea"/>
              <a:cs typeface="+mn-cs"/>
            </a:endParaRPr>
          </a:p>
          <a:p>
            <a:pPr lvl="4"/>
            <a:r>
              <a:rPr lang="en-US" sz="1200" kern="1200" dirty="0">
                <a:solidFill>
                  <a:schemeClr val="tx1"/>
                </a:solidFill>
                <a:effectLst/>
                <a:latin typeface="+mn-lt"/>
                <a:ea typeface="+mn-ea"/>
                <a:cs typeface="+mn-cs"/>
              </a:rPr>
              <a:t>Share planning document that CPEEL produced and document that ReNAPRI produced to highlight what outputs come out of the process</a:t>
            </a:r>
            <a:endParaRPr lang="en-US" sz="1400" kern="1200" dirty="0">
              <a:solidFill>
                <a:schemeClr val="tx1"/>
              </a:solidFill>
              <a:effectLst/>
              <a:latin typeface="+mn-lt"/>
              <a:ea typeface="+mn-ea"/>
              <a:cs typeface="+mn-cs"/>
            </a:endParaRPr>
          </a:p>
          <a:p>
            <a:pPr lvl="4"/>
            <a:r>
              <a:rPr lang="en-US" sz="1200" kern="1200" dirty="0">
                <a:solidFill>
                  <a:schemeClr val="tx1"/>
                </a:solidFill>
                <a:effectLst/>
                <a:latin typeface="+mn-lt"/>
                <a:ea typeface="+mn-ea"/>
                <a:cs typeface="+mn-cs"/>
              </a:rPr>
              <a:t>We haven’t yet embarked on M&amp;E piece, just starting now</a:t>
            </a:r>
            <a:endParaRPr lang="en-US" sz="14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0C319-4E68-4E96-B1A2-FA8C82B61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6417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0C319-4E68-4E96-B1A2-FA8C82B61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2346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2"/>
            <a:endParaRPr lang="en-US" sz="14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0C319-4E68-4E96-B1A2-FA8C82B61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9571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2"/>
            <a:r>
              <a:rPr lang="en-US" sz="1200" kern="1200" dirty="0">
                <a:solidFill>
                  <a:schemeClr val="tx1"/>
                </a:solidFill>
                <a:effectLst/>
                <a:latin typeface="+mn-lt"/>
                <a:ea typeface="+mn-ea"/>
                <a:cs typeface="+mn-cs"/>
              </a:rPr>
              <a:t>CPEEL, govt institution: </a:t>
            </a:r>
            <a:endParaRPr lang="en-US" sz="140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Highlight outputs from each one</a:t>
            </a:r>
            <a:endParaRPr lang="en-US" sz="140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Pull results: what does a tech gap analysis look like when we’re done? </a:t>
            </a:r>
            <a:endParaRPr lang="en-US" sz="140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What does EPRC system analysis look like when we’re done?</a:t>
            </a:r>
            <a:endParaRPr lang="en-US" sz="1400" kern="1200" dirty="0">
              <a:solidFill>
                <a:schemeClr val="tx1"/>
              </a:solidFill>
              <a:effectLst/>
              <a:latin typeface="+mn-lt"/>
              <a:ea typeface="+mn-ea"/>
              <a:cs typeface="+mn-cs"/>
            </a:endParaRPr>
          </a:p>
          <a:p>
            <a:pPr lvl="4"/>
            <a:r>
              <a:rPr lang="en-US" sz="1200" kern="1200" dirty="0">
                <a:solidFill>
                  <a:schemeClr val="tx1"/>
                </a:solidFill>
                <a:effectLst/>
                <a:latin typeface="+mn-lt"/>
                <a:ea typeface="+mn-ea"/>
                <a:cs typeface="+mn-cs"/>
              </a:rPr>
              <a:t>Pull examples to illustrate what kind of product to come out of the process </a:t>
            </a:r>
            <a:endParaRPr lang="en-US" sz="1400" kern="1200" dirty="0">
              <a:solidFill>
                <a:schemeClr val="tx1"/>
              </a:solidFill>
              <a:effectLst/>
              <a:latin typeface="+mn-lt"/>
              <a:ea typeface="+mn-ea"/>
              <a:cs typeface="+mn-cs"/>
            </a:endParaRPr>
          </a:p>
          <a:p>
            <a:pPr lvl="4"/>
            <a:r>
              <a:rPr lang="en-US" sz="1200" kern="1200" dirty="0">
                <a:solidFill>
                  <a:schemeClr val="tx1"/>
                </a:solidFill>
                <a:effectLst/>
                <a:latin typeface="+mn-lt"/>
                <a:ea typeface="+mn-ea"/>
                <a:cs typeface="+mn-cs"/>
              </a:rPr>
              <a:t>Share planning document that CPEEL produced and document that ReNAPRI produced to highlight what outputs come out of the process</a:t>
            </a:r>
            <a:endParaRPr lang="en-US" sz="1400" kern="1200" dirty="0">
              <a:solidFill>
                <a:schemeClr val="tx1"/>
              </a:solidFill>
              <a:effectLst/>
              <a:latin typeface="+mn-lt"/>
              <a:ea typeface="+mn-ea"/>
              <a:cs typeface="+mn-cs"/>
            </a:endParaRPr>
          </a:p>
          <a:p>
            <a:pPr lvl="4"/>
            <a:r>
              <a:rPr lang="en-US" sz="1200" kern="1200" dirty="0">
                <a:solidFill>
                  <a:schemeClr val="tx1"/>
                </a:solidFill>
                <a:effectLst/>
                <a:latin typeface="+mn-lt"/>
                <a:ea typeface="+mn-ea"/>
                <a:cs typeface="+mn-cs"/>
              </a:rPr>
              <a:t>We haven’t yet embarked on M&amp;E piece, just starting now</a:t>
            </a:r>
            <a:endParaRPr lang="en-US" sz="14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0C319-4E68-4E96-B1A2-FA8C82B61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0491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0C319-4E68-4E96-B1A2-FA8C82B61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3634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0C319-4E68-4E96-B1A2-FA8C82B61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5228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0C319-4E68-4E96-B1A2-FA8C82B61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7255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0C319-4E68-4E96-B1A2-FA8C82B61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9614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0C319-4E68-4E96-B1A2-FA8C82B61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3241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0C319-4E68-4E96-B1A2-FA8C82B61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5248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0C319-4E68-4E96-B1A2-FA8C82B61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3445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2"/>
            <a:r>
              <a:rPr lang="en-US" sz="1200" kern="1200" dirty="0">
                <a:solidFill>
                  <a:schemeClr val="tx1"/>
                </a:solidFill>
                <a:effectLst/>
                <a:latin typeface="+mn-lt"/>
                <a:ea typeface="+mn-ea"/>
                <a:cs typeface="+mn-cs"/>
              </a:rPr>
              <a:t>CPEEL, govt institution: </a:t>
            </a:r>
            <a:endParaRPr lang="en-US" sz="140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Highlight outputs from each one</a:t>
            </a:r>
            <a:endParaRPr lang="en-US" sz="140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Pull results: what does a tech gap analysis look like when we’re done? </a:t>
            </a:r>
            <a:endParaRPr lang="en-US" sz="140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What does EPRC system analysis look like when we’re done?</a:t>
            </a:r>
            <a:endParaRPr lang="en-US" sz="1400" kern="1200" dirty="0">
              <a:solidFill>
                <a:schemeClr val="tx1"/>
              </a:solidFill>
              <a:effectLst/>
              <a:latin typeface="+mn-lt"/>
              <a:ea typeface="+mn-ea"/>
              <a:cs typeface="+mn-cs"/>
            </a:endParaRPr>
          </a:p>
          <a:p>
            <a:pPr lvl="4"/>
            <a:r>
              <a:rPr lang="en-US" sz="1200" kern="1200" dirty="0">
                <a:solidFill>
                  <a:schemeClr val="tx1"/>
                </a:solidFill>
                <a:effectLst/>
                <a:latin typeface="+mn-lt"/>
                <a:ea typeface="+mn-ea"/>
                <a:cs typeface="+mn-cs"/>
              </a:rPr>
              <a:t>Pull examples to illustrate what kind of product to come out of the process </a:t>
            </a:r>
            <a:endParaRPr lang="en-US" sz="1400" kern="1200" dirty="0">
              <a:solidFill>
                <a:schemeClr val="tx1"/>
              </a:solidFill>
              <a:effectLst/>
              <a:latin typeface="+mn-lt"/>
              <a:ea typeface="+mn-ea"/>
              <a:cs typeface="+mn-cs"/>
            </a:endParaRPr>
          </a:p>
          <a:p>
            <a:pPr lvl="4"/>
            <a:r>
              <a:rPr lang="en-US" sz="1200" kern="1200" dirty="0">
                <a:solidFill>
                  <a:schemeClr val="tx1"/>
                </a:solidFill>
                <a:effectLst/>
                <a:latin typeface="+mn-lt"/>
                <a:ea typeface="+mn-ea"/>
                <a:cs typeface="+mn-cs"/>
              </a:rPr>
              <a:t>Share planning document that CPEEL produced and document that ReNAPRI produced to highlight what outputs come out of the process</a:t>
            </a:r>
            <a:endParaRPr lang="en-US" sz="1400" kern="1200" dirty="0">
              <a:solidFill>
                <a:schemeClr val="tx1"/>
              </a:solidFill>
              <a:effectLst/>
              <a:latin typeface="+mn-lt"/>
              <a:ea typeface="+mn-ea"/>
              <a:cs typeface="+mn-cs"/>
            </a:endParaRPr>
          </a:p>
          <a:p>
            <a:pPr lvl="4"/>
            <a:r>
              <a:rPr lang="en-US" sz="1200" kern="1200" dirty="0">
                <a:solidFill>
                  <a:schemeClr val="tx1"/>
                </a:solidFill>
                <a:effectLst/>
                <a:latin typeface="+mn-lt"/>
                <a:ea typeface="+mn-ea"/>
                <a:cs typeface="+mn-cs"/>
              </a:rPr>
              <a:t>We haven’t yet embarked on M&amp;E piece, just starting now</a:t>
            </a:r>
            <a:endParaRPr lang="en-US" sz="14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0C319-4E68-4E96-B1A2-FA8C82B61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3213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5441CCA-AC3D-7D4B-822C-AF647ED7153B}" type="datetimeFigureOut">
              <a:rPr lang="en-US" smtClean="0"/>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29049A-948A-194B-B72B-044587511440}" type="slidenum">
              <a:rPr lang="en-US" smtClean="0"/>
              <a:t>‹#›</a:t>
            </a:fld>
            <a:endParaRPr lang="en-US" dirty="0"/>
          </a:p>
        </p:txBody>
      </p:sp>
    </p:spTree>
    <p:extLst>
      <p:ext uri="{BB962C8B-B14F-4D97-AF65-F5344CB8AC3E}">
        <p14:creationId xmlns:p14="http://schemas.microsoft.com/office/powerpoint/2010/main" val="2013768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441CCA-AC3D-7D4B-822C-AF647ED7153B}" type="datetimeFigureOut">
              <a:rPr lang="en-US" smtClean="0"/>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29049A-948A-194B-B72B-044587511440}" type="slidenum">
              <a:rPr lang="en-US" smtClean="0"/>
              <a:t>‹#›</a:t>
            </a:fld>
            <a:endParaRPr lang="en-US" dirty="0"/>
          </a:p>
        </p:txBody>
      </p:sp>
    </p:spTree>
    <p:extLst>
      <p:ext uri="{BB962C8B-B14F-4D97-AF65-F5344CB8AC3E}">
        <p14:creationId xmlns:p14="http://schemas.microsoft.com/office/powerpoint/2010/main" val="3314925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441CCA-AC3D-7D4B-822C-AF647ED7153B}" type="datetimeFigureOut">
              <a:rPr lang="en-US" smtClean="0"/>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29049A-948A-194B-B72B-044587511440}" type="slidenum">
              <a:rPr lang="en-US" smtClean="0"/>
              <a:t>‹#›</a:t>
            </a:fld>
            <a:endParaRPr lang="en-US" dirty="0"/>
          </a:p>
        </p:txBody>
      </p:sp>
    </p:spTree>
    <p:extLst>
      <p:ext uri="{BB962C8B-B14F-4D97-AF65-F5344CB8AC3E}">
        <p14:creationId xmlns:p14="http://schemas.microsoft.com/office/powerpoint/2010/main" val="2748571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441CCA-AC3D-7D4B-822C-AF647ED7153B}" type="datetimeFigureOut">
              <a:rPr lang="en-US" smtClean="0"/>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29049A-948A-194B-B72B-044587511440}" type="slidenum">
              <a:rPr lang="en-US" smtClean="0"/>
              <a:t>‹#›</a:t>
            </a:fld>
            <a:endParaRPr lang="en-US" dirty="0"/>
          </a:p>
        </p:txBody>
      </p:sp>
    </p:spTree>
    <p:extLst>
      <p:ext uri="{BB962C8B-B14F-4D97-AF65-F5344CB8AC3E}">
        <p14:creationId xmlns:p14="http://schemas.microsoft.com/office/powerpoint/2010/main" val="2415388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441CCA-AC3D-7D4B-822C-AF647ED7153B}" type="datetimeFigureOut">
              <a:rPr lang="en-US" smtClean="0"/>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29049A-948A-194B-B72B-044587511440}" type="slidenum">
              <a:rPr lang="en-US" smtClean="0"/>
              <a:t>‹#›</a:t>
            </a:fld>
            <a:endParaRPr lang="en-US" dirty="0"/>
          </a:p>
        </p:txBody>
      </p:sp>
    </p:spTree>
    <p:extLst>
      <p:ext uri="{BB962C8B-B14F-4D97-AF65-F5344CB8AC3E}">
        <p14:creationId xmlns:p14="http://schemas.microsoft.com/office/powerpoint/2010/main" val="517148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5441CCA-AC3D-7D4B-822C-AF647ED7153B}" type="datetimeFigureOut">
              <a:rPr lang="en-US" smtClean="0"/>
              <a:t>11/12/2020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29049A-948A-194B-B72B-044587511440}" type="slidenum">
              <a:rPr lang="en-US" smtClean="0"/>
              <a:t>‹#›</a:t>
            </a:fld>
            <a:endParaRPr lang="en-US" dirty="0"/>
          </a:p>
        </p:txBody>
      </p:sp>
    </p:spTree>
    <p:extLst>
      <p:ext uri="{BB962C8B-B14F-4D97-AF65-F5344CB8AC3E}">
        <p14:creationId xmlns:p14="http://schemas.microsoft.com/office/powerpoint/2010/main" val="2392612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5441CCA-AC3D-7D4B-822C-AF647ED7153B}" type="datetimeFigureOut">
              <a:rPr lang="en-US" smtClean="0"/>
              <a:t>11/12/2020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029049A-948A-194B-B72B-044587511440}" type="slidenum">
              <a:rPr lang="en-US" smtClean="0"/>
              <a:t>‹#›</a:t>
            </a:fld>
            <a:endParaRPr lang="en-US" dirty="0"/>
          </a:p>
        </p:txBody>
      </p:sp>
    </p:spTree>
    <p:extLst>
      <p:ext uri="{BB962C8B-B14F-4D97-AF65-F5344CB8AC3E}">
        <p14:creationId xmlns:p14="http://schemas.microsoft.com/office/powerpoint/2010/main" val="54046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5441CCA-AC3D-7D4B-822C-AF647ED7153B}" type="datetimeFigureOut">
              <a:rPr lang="en-US" smtClean="0"/>
              <a:t>11/12/2020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029049A-948A-194B-B72B-044587511440}" type="slidenum">
              <a:rPr lang="en-US" smtClean="0"/>
              <a:t>‹#›</a:t>
            </a:fld>
            <a:endParaRPr lang="en-US" dirty="0"/>
          </a:p>
        </p:txBody>
      </p:sp>
    </p:spTree>
    <p:extLst>
      <p:ext uri="{BB962C8B-B14F-4D97-AF65-F5344CB8AC3E}">
        <p14:creationId xmlns:p14="http://schemas.microsoft.com/office/powerpoint/2010/main" val="137765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441CCA-AC3D-7D4B-822C-AF647ED7153B}" type="datetimeFigureOut">
              <a:rPr lang="en-US" smtClean="0"/>
              <a:t>11/12/2020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029049A-948A-194B-B72B-044587511440}" type="slidenum">
              <a:rPr lang="en-US" smtClean="0"/>
              <a:t>‹#›</a:t>
            </a:fld>
            <a:endParaRPr lang="en-US" dirty="0"/>
          </a:p>
        </p:txBody>
      </p:sp>
    </p:spTree>
    <p:extLst>
      <p:ext uri="{BB962C8B-B14F-4D97-AF65-F5344CB8AC3E}">
        <p14:creationId xmlns:p14="http://schemas.microsoft.com/office/powerpoint/2010/main" val="4103494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441CCA-AC3D-7D4B-822C-AF647ED7153B}" type="datetimeFigureOut">
              <a:rPr lang="en-US" smtClean="0"/>
              <a:t>11/12/2020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29049A-948A-194B-B72B-044587511440}" type="slidenum">
              <a:rPr lang="en-US" smtClean="0"/>
              <a:t>‹#›</a:t>
            </a:fld>
            <a:endParaRPr lang="en-US" dirty="0"/>
          </a:p>
        </p:txBody>
      </p:sp>
    </p:spTree>
    <p:extLst>
      <p:ext uri="{BB962C8B-B14F-4D97-AF65-F5344CB8AC3E}">
        <p14:creationId xmlns:p14="http://schemas.microsoft.com/office/powerpoint/2010/main" val="2998733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441CCA-AC3D-7D4B-822C-AF647ED7153B}" type="datetimeFigureOut">
              <a:rPr lang="en-US" smtClean="0"/>
              <a:t>11/12/2020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29049A-948A-194B-B72B-044587511440}" type="slidenum">
              <a:rPr lang="en-US" smtClean="0"/>
              <a:t>‹#›</a:t>
            </a:fld>
            <a:endParaRPr lang="en-US" dirty="0"/>
          </a:p>
        </p:txBody>
      </p:sp>
    </p:spTree>
    <p:extLst>
      <p:ext uri="{BB962C8B-B14F-4D97-AF65-F5344CB8AC3E}">
        <p14:creationId xmlns:p14="http://schemas.microsoft.com/office/powerpoint/2010/main" val="1428375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441CCA-AC3D-7D4B-822C-AF647ED7153B}" type="datetimeFigureOut">
              <a:rPr lang="en-US" smtClean="0"/>
              <a:t>11/12/2020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29049A-948A-194B-B72B-044587511440}" type="slidenum">
              <a:rPr lang="en-US" smtClean="0"/>
              <a:t>‹#›</a:t>
            </a:fld>
            <a:endParaRPr lang="en-US" dirty="0"/>
          </a:p>
        </p:txBody>
      </p:sp>
    </p:spTree>
    <p:extLst>
      <p:ext uri="{BB962C8B-B14F-4D97-AF65-F5344CB8AC3E}">
        <p14:creationId xmlns:p14="http://schemas.microsoft.com/office/powerpoint/2010/main" val="19623637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emf"/><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docs.google.com/spreadsheets/d/1JSPgtxWy8pTsDatKOzyt0rEzKC7-bVupg3extt34tEM/edit?usp=sharin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sciencedirect.com/science/article/pii/S0305750X18301232"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canr.msu.edu/prci/"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7C98284F-5777-4481-9BD3-DA1E0A8E02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1714" cy="6858000"/>
            <a:chOff x="651279" y="598259"/>
            <a:chExt cx="10889442" cy="5680742"/>
          </a:xfrm>
        </p:grpSpPr>
        <p:sp>
          <p:nvSpPr>
            <p:cNvPr id="21" name="Color">
              <a:extLst>
                <a:ext uri="{FF2B5EF4-FFF2-40B4-BE49-F238E27FC236}">
                  <a16:creationId xmlns:a16="http://schemas.microsoft.com/office/drawing/2014/main" id="{585BD32E-0004-4D05-9C9A-9113B9631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olor">
              <a:extLst>
                <a:ext uri="{FF2B5EF4-FFF2-40B4-BE49-F238E27FC236}">
                  <a16:creationId xmlns:a16="http://schemas.microsoft.com/office/drawing/2014/main" id="{370AC55E-B89F-49FE-8E37-AF17698B7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Video 6">
            <a:extLst>
              <a:ext uri="{FF2B5EF4-FFF2-40B4-BE49-F238E27FC236}">
                <a16:creationId xmlns:a16="http://schemas.microsoft.com/office/drawing/2014/main" id="{7E789626-BEA0-4973-BF70-CBAE127EEE5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4786" r="-1" b="-1"/>
          <a:stretch/>
        </p:blipFill>
        <p:spPr>
          <a:xfrm>
            <a:off x="5102735" y="2097035"/>
            <a:ext cx="3547660" cy="2653164"/>
          </a:xfrm>
          <a:prstGeom prst="rect">
            <a:avLst/>
          </a:prstGeom>
        </p:spPr>
      </p:pic>
      <p:grpSp>
        <p:nvGrpSpPr>
          <p:cNvPr id="24" name="Group 23">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25" name="Freeform: Shape 24">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6" name="Freeform: Shape 25">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7" name="Freeform: Shape 26">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8" name="Freeform: Shape 27">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9" name="Freeform: Shape 28">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30" name="Freeform: Shape 29">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31" name="Freeform: Shape 30">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grpSp>
      <p:sp>
        <p:nvSpPr>
          <p:cNvPr id="4" name="Title 3">
            <a:extLst>
              <a:ext uri="{FF2B5EF4-FFF2-40B4-BE49-F238E27FC236}">
                <a16:creationId xmlns:a16="http://schemas.microsoft.com/office/drawing/2014/main" id="{4C38ADEF-3274-47F2-854B-52F334B9E78A}"/>
              </a:ext>
            </a:extLst>
          </p:cNvPr>
          <p:cNvSpPr>
            <a:spLocks noGrp="1"/>
          </p:cNvSpPr>
          <p:nvPr>
            <p:ph type="ctrTitle"/>
          </p:nvPr>
        </p:nvSpPr>
        <p:spPr>
          <a:xfrm>
            <a:off x="759483" y="841664"/>
            <a:ext cx="3902992" cy="2782723"/>
          </a:xfrm>
        </p:spPr>
        <p:txBody>
          <a:bodyPr anchor="b">
            <a:normAutofit/>
          </a:bodyPr>
          <a:lstStyle/>
          <a:p>
            <a:pPr algn="l"/>
            <a:r>
              <a:rPr lang="en-US" sz="4200" dirty="0">
                <a:solidFill>
                  <a:schemeClr val="bg1"/>
                </a:solidFill>
              </a:rPr>
              <a:t>Policy Influence Capacity Advancement (PICA) Process</a:t>
            </a:r>
          </a:p>
        </p:txBody>
      </p:sp>
      <p:sp>
        <p:nvSpPr>
          <p:cNvPr id="5" name="Subtitle 4">
            <a:extLst>
              <a:ext uri="{FF2B5EF4-FFF2-40B4-BE49-F238E27FC236}">
                <a16:creationId xmlns:a16="http://schemas.microsoft.com/office/drawing/2014/main" id="{E7558E21-8291-4FE1-99A7-2B4396199D33}"/>
              </a:ext>
            </a:extLst>
          </p:cNvPr>
          <p:cNvSpPr>
            <a:spLocks noGrp="1"/>
          </p:cNvSpPr>
          <p:nvPr>
            <p:ph type="subTitle" idx="1"/>
          </p:nvPr>
        </p:nvSpPr>
        <p:spPr>
          <a:xfrm>
            <a:off x="759483" y="3764655"/>
            <a:ext cx="3902992" cy="2374078"/>
          </a:xfrm>
        </p:spPr>
        <p:txBody>
          <a:bodyPr anchor="t">
            <a:normAutofit/>
          </a:bodyPr>
          <a:lstStyle/>
          <a:p>
            <a:pPr algn="l"/>
            <a:r>
              <a:rPr lang="en-US" dirty="0">
                <a:solidFill>
                  <a:schemeClr val="bg1"/>
                </a:solidFill>
              </a:rPr>
              <a:t>Virtual Version</a:t>
            </a:r>
          </a:p>
        </p:txBody>
      </p:sp>
      <p:pic>
        <p:nvPicPr>
          <p:cNvPr id="10" name="Picture 9">
            <a:extLst>
              <a:ext uri="{FF2B5EF4-FFF2-40B4-BE49-F238E27FC236}">
                <a16:creationId xmlns:a16="http://schemas.microsoft.com/office/drawing/2014/main" id="{CC2CB3F6-6861-4DEF-B81F-D4C4A8278737}"/>
              </a:ext>
            </a:extLst>
          </p:cNvPr>
          <p:cNvPicPr>
            <a:picLocks noChangeAspect="1"/>
          </p:cNvPicPr>
          <p:nvPr/>
        </p:nvPicPr>
        <p:blipFill>
          <a:blip r:embed="rId6"/>
          <a:stretch>
            <a:fillRect/>
          </a:stretch>
        </p:blipFill>
        <p:spPr>
          <a:xfrm>
            <a:off x="2163064" y="5503098"/>
            <a:ext cx="4815585" cy="1344136"/>
          </a:xfrm>
          <a:prstGeom prst="rect">
            <a:avLst/>
          </a:prstGeom>
        </p:spPr>
      </p:pic>
    </p:spTree>
    <p:extLst>
      <p:ext uri="{BB962C8B-B14F-4D97-AF65-F5344CB8AC3E}">
        <p14:creationId xmlns:p14="http://schemas.microsoft.com/office/powerpoint/2010/main" val="232718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mute="1">
                <p:cTn id="12" repeatCount="indefinite" fill="hold" display="0">
                  <p:stCondLst>
                    <p:cond delay="indefinite"/>
                  </p:stCondLst>
                </p:cTn>
                <p:tgtEl>
                  <p:spTgt spid="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4518ED-0EAD-406B-AE5F-13BFEA4C2C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6388488"/>
            <a:ext cx="1828800" cy="469512"/>
          </a:xfrm>
          <a:prstGeom prst="rect">
            <a:avLst/>
          </a:prstGeom>
        </p:spPr>
      </p:pic>
      <p:sp>
        <p:nvSpPr>
          <p:cNvPr id="5" name="Rectangle 4">
            <a:extLst>
              <a:ext uri="{FF2B5EF4-FFF2-40B4-BE49-F238E27FC236}">
                <a16:creationId xmlns:a16="http://schemas.microsoft.com/office/drawing/2014/main" id="{62D441B1-866D-D342-AFB6-D7DD11DD7D7B}"/>
              </a:ext>
            </a:extLst>
          </p:cNvPr>
          <p:cNvSpPr/>
          <p:nvPr/>
        </p:nvSpPr>
        <p:spPr>
          <a:xfrm>
            <a:off x="-2059" y="2"/>
            <a:ext cx="9144000" cy="1307505"/>
          </a:xfrm>
          <a:prstGeom prst="rect">
            <a:avLst/>
          </a:prstGeom>
          <a:solidFill>
            <a:srgbClr val="3A7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A778C"/>
              </a:solidFill>
              <a:effectLst/>
              <a:uLnTx/>
              <a:uFillTx/>
              <a:latin typeface="Calibri"/>
              <a:ea typeface="+mn-ea"/>
              <a:cs typeface="+mn-cs"/>
            </a:endParaRPr>
          </a:p>
        </p:txBody>
      </p:sp>
      <p:sp>
        <p:nvSpPr>
          <p:cNvPr id="7" name="TextBox 6">
            <a:extLst>
              <a:ext uri="{FF2B5EF4-FFF2-40B4-BE49-F238E27FC236}">
                <a16:creationId xmlns:a16="http://schemas.microsoft.com/office/drawing/2014/main" id="{1021B4DC-6481-A945-B089-33C7A2D7B261}"/>
              </a:ext>
            </a:extLst>
          </p:cNvPr>
          <p:cNvSpPr txBox="1"/>
          <p:nvPr/>
        </p:nvSpPr>
        <p:spPr>
          <a:xfrm>
            <a:off x="302741" y="299809"/>
            <a:ext cx="85344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95000"/>
                  </a:prstClr>
                </a:solidFill>
                <a:effectLst/>
                <a:uLnTx/>
                <a:uFillTx/>
                <a:latin typeface="Calibri"/>
                <a:ea typeface="+mn-ea"/>
                <a:cs typeface="+mn-cs"/>
              </a:rPr>
              <a:t>Network Case Study: ReNAPRI</a:t>
            </a:r>
          </a:p>
        </p:txBody>
      </p:sp>
      <p:sp>
        <p:nvSpPr>
          <p:cNvPr id="13" name="TextBox 12">
            <a:extLst>
              <a:ext uri="{FF2B5EF4-FFF2-40B4-BE49-F238E27FC236}">
                <a16:creationId xmlns:a16="http://schemas.microsoft.com/office/drawing/2014/main" id="{603D4F4A-1259-6F46-930F-975563175193}"/>
              </a:ext>
            </a:extLst>
          </p:cNvPr>
          <p:cNvSpPr txBox="1"/>
          <p:nvPr/>
        </p:nvSpPr>
        <p:spPr>
          <a:xfrm>
            <a:off x="302740" y="1455924"/>
            <a:ext cx="8227267"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Overview: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Regional Network of Agricultural Policy Research Institutes (ReNAPRI) is a regionally coordinated group of national agricultural policy research institutes operating in East, West, and Southern Africa. While ReNAPRI did not go through the formal PICA Process designed for policy </a:t>
            </a:r>
            <a:r>
              <a:rPr lang="en-US" sz="1600" dirty="0">
                <a:solidFill>
                  <a:prstClr val="black"/>
                </a:solidFill>
                <a:latin typeface="Calibri" panose="020F0502020204030204"/>
              </a:rPr>
              <a:t>c</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entres, many elements of the PICA Process were incorporated into the eight sessions held with ReNAPRI members both from the Executive Committee and policy centres in the network.</a:t>
            </a:r>
          </a:p>
        </p:txBody>
      </p:sp>
      <p:sp>
        <p:nvSpPr>
          <p:cNvPr id="14" name="TextBox 13">
            <a:extLst>
              <a:ext uri="{FF2B5EF4-FFF2-40B4-BE49-F238E27FC236}">
                <a16:creationId xmlns:a16="http://schemas.microsoft.com/office/drawing/2014/main" id="{78AF6B94-8752-A642-9327-FB3F6DB094F9}"/>
              </a:ext>
            </a:extLst>
          </p:cNvPr>
          <p:cNvSpPr txBox="1"/>
          <p:nvPr/>
        </p:nvSpPr>
        <p:spPr>
          <a:xfrm>
            <a:off x="302741" y="3093752"/>
            <a:ext cx="8227266" cy="35394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Process: </a:t>
            </a:r>
            <a:r>
              <a:rPr lang="en-US" sz="1600" dirty="0">
                <a:solidFill>
                  <a:prstClr val="black"/>
                </a:solidFill>
                <a:latin typeface="Calibri" panose="020F0502020204030204"/>
              </a:rPr>
              <a:t>ReNAPRI participants kicked-off the engagements in session one with interactive activities to answer, 1) what does the ideal African Agricultural Policy System look like in 5 years? And 2) What is ReNAPRI’s role in this ideal system? Next, participants were led through additional sessions that helped ReNAPRI to identify strategic priorities by region, understand ReNAPRI’s own strengths and weaknesses, and elaborate on internal processes for responding to regional and continental issues and priorities. Finally, participants identified research priorities for Pan-African and regional African engagement before using the information throughout the sessions to inform a five-year strategic plan.</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lvl="0">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Outputs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 five-year, detailed strategic plan that breaks down each objective into action steps. </a:t>
            </a:r>
            <a:r>
              <a:rPr lang="en-US" sz="1600" dirty="0">
                <a:solidFill>
                  <a:prstClr val="black"/>
                </a:solidFill>
              </a:rPr>
              <a:t>The five-year detailed strategic plan is a living document that is continually being updated. </a:t>
            </a:r>
            <a:r>
              <a:rPr lang="en-US" sz="1600" dirty="0">
                <a:solidFill>
                  <a:prstClr val="black"/>
                </a:solidFill>
                <a:latin typeface="Calibri" panose="020F0502020204030204"/>
              </a:rPr>
              <a:t>The planning document is reviewed weekly to monitor progress toward goals, review relevance of goals, actions, and objectives, and update the plan based on changes in the environment or circumstances.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759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D441B1-866D-D342-AFB6-D7DD11DD7D7B}"/>
              </a:ext>
            </a:extLst>
          </p:cNvPr>
          <p:cNvSpPr/>
          <p:nvPr/>
        </p:nvSpPr>
        <p:spPr>
          <a:xfrm>
            <a:off x="-2059" y="2"/>
            <a:ext cx="9144000" cy="1307505"/>
          </a:xfrm>
          <a:prstGeom prst="rect">
            <a:avLst/>
          </a:prstGeom>
          <a:solidFill>
            <a:srgbClr val="3A7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A778C"/>
              </a:solidFill>
              <a:effectLst/>
              <a:uLnTx/>
              <a:uFillTx/>
              <a:latin typeface="Calibri"/>
              <a:ea typeface="+mn-ea"/>
              <a:cs typeface="+mn-cs"/>
            </a:endParaRPr>
          </a:p>
        </p:txBody>
      </p:sp>
      <p:sp>
        <p:nvSpPr>
          <p:cNvPr id="7" name="TextBox 6">
            <a:extLst>
              <a:ext uri="{FF2B5EF4-FFF2-40B4-BE49-F238E27FC236}">
                <a16:creationId xmlns:a16="http://schemas.microsoft.com/office/drawing/2014/main" id="{1021B4DC-6481-A945-B089-33C7A2D7B261}"/>
              </a:ext>
            </a:extLst>
          </p:cNvPr>
          <p:cNvSpPr txBox="1"/>
          <p:nvPr/>
        </p:nvSpPr>
        <p:spPr>
          <a:xfrm>
            <a:off x="302741" y="299809"/>
            <a:ext cx="85344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95000"/>
                  </a:prstClr>
                </a:solidFill>
                <a:effectLst/>
                <a:uLnTx/>
                <a:uFillTx/>
                <a:latin typeface="Calibri"/>
                <a:ea typeface="+mn-ea"/>
                <a:cs typeface="+mn-cs"/>
              </a:rPr>
              <a:t>ReNAPRI Five-Year Goals</a:t>
            </a:r>
          </a:p>
        </p:txBody>
      </p:sp>
      <p:pic>
        <p:nvPicPr>
          <p:cNvPr id="10" name="Picture 9">
            <a:extLst>
              <a:ext uri="{FF2B5EF4-FFF2-40B4-BE49-F238E27FC236}">
                <a16:creationId xmlns:a16="http://schemas.microsoft.com/office/drawing/2014/main" id="{4A557BE4-95C8-1D49-BBCE-27B03AFE961B}"/>
              </a:ext>
            </a:extLst>
          </p:cNvPr>
          <p:cNvPicPr>
            <a:picLocks noChangeAspect="1"/>
          </p:cNvPicPr>
          <p:nvPr/>
        </p:nvPicPr>
        <p:blipFill>
          <a:blip r:embed="rId3"/>
          <a:stretch>
            <a:fillRect/>
          </a:stretch>
        </p:blipFill>
        <p:spPr>
          <a:xfrm>
            <a:off x="3581400" y="1449872"/>
            <a:ext cx="5255741" cy="5214999"/>
          </a:xfrm>
          <a:prstGeom prst="rect">
            <a:avLst/>
          </a:prstGeom>
        </p:spPr>
      </p:pic>
      <p:sp>
        <p:nvSpPr>
          <p:cNvPr id="11" name="TextBox 10">
            <a:extLst>
              <a:ext uri="{FF2B5EF4-FFF2-40B4-BE49-F238E27FC236}">
                <a16:creationId xmlns:a16="http://schemas.microsoft.com/office/drawing/2014/main" id="{A5EBA685-A91B-8342-8EF5-3DCC8FA862C3}"/>
              </a:ext>
            </a:extLst>
          </p:cNvPr>
          <p:cNvSpPr txBox="1"/>
          <p:nvPr/>
        </p:nvSpPr>
        <p:spPr>
          <a:xfrm>
            <a:off x="185344" y="1620812"/>
            <a:ext cx="3396056" cy="3616375"/>
          </a:xfrm>
          <a:prstGeom prst="rect">
            <a:avLst/>
          </a:prstGeom>
          <a:noFill/>
        </p:spPr>
        <p:txBody>
          <a:bodyPr wrap="square" rtlCol="0">
            <a:spAutoFit/>
          </a:bodyPr>
          <a:lstStyle/>
          <a:p>
            <a:r>
              <a:rPr lang="en-US" sz="1500" dirty="0"/>
              <a:t>ReNAPRI used an online project management tool called SmartSheet to help develop an organized, easily shareable strategic plan on which all of their members can view and comment. This is an example of how the Network broke down their strategic plan into actionable tasks, putting deadlines and persons responsible for each. The next few slides show the detail that goes into each Task, highlighting the additional steps behind Task #1, “The </a:t>
            </a:r>
            <a:r>
              <a:rPr lang="en-US" sz="1500" i="1" dirty="0"/>
              <a:t>Board is highly active and recognized across the continent for its leadership and services to the ReNAPRI Network” </a:t>
            </a:r>
            <a:endParaRPr lang="en-US" sz="1500" dirty="0"/>
          </a:p>
        </p:txBody>
      </p:sp>
    </p:spTree>
    <p:extLst>
      <p:ext uri="{BB962C8B-B14F-4D97-AF65-F5344CB8AC3E}">
        <p14:creationId xmlns:p14="http://schemas.microsoft.com/office/powerpoint/2010/main" val="3537060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4518ED-0EAD-406B-AE5F-13BFEA4C2C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6388488"/>
            <a:ext cx="1828800" cy="469512"/>
          </a:xfrm>
          <a:prstGeom prst="rect">
            <a:avLst/>
          </a:prstGeom>
        </p:spPr>
      </p:pic>
      <p:sp>
        <p:nvSpPr>
          <p:cNvPr id="5" name="Rectangle 4">
            <a:extLst>
              <a:ext uri="{FF2B5EF4-FFF2-40B4-BE49-F238E27FC236}">
                <a16:creationId xmlns:a16="http://schemas.microsoft.com/office/drawing/2014/main" id="{62D441B1-866D-D342-AFB6-D7DD11DD7D7B}"/>
              </a:ext>
            </a:extLst>
          </p:cNvPr>
          <p:cNvSpPr/>
          <p:nvPr/>
        </p:nvSpPr>
        <p:spPr>
          <a:xfrm>
            <a:off x="-2059" y="2"/>
            <a:ext cx="9144000" cy="1307505"/>
          </a:xfrm>
          <a:prstGeom prst="rect">
            <a:avLst/>
          </a:prstGeom>
          <a:solidFill>
            <a:srgbClr val="3A7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A778C"/>
              </a:solidFill>
              <a:effectLst/>
              <a:uLnTx/>
              <a:uFillTx/>
              <a:latin typeface="Calibri"/>
              <a:ea typeface="+mn-ea"/>
              <a:cs typeface="+mn-cs"/>
            </a:endParaRPr>
          </a:p>
        </p:txBody>
      </p:sp>
      <p:sp>
        <p:nvSpPr>
          <p:cNvPr id="7" name="TextBox 6">
            <a:extLst>
              <a:ext uri="{FF2B5EF4-FFF2-40B4-BE49-F238E27FC236}">
                <a16:creationId xmlns:a16="http://schemas.microsoft.com/office/drawing/2014/main" id="{1021B4DC-6481-A945-B089-33C7A2D7B261}"/>
              </a:ext>
            </a:extLst>
          </p:cNvPr>
          <p:cNvSpPr txBox="1"/>
          <p:nvPr/>
        </p:nvSpPr>
        <p:spPr>
          <a:xfrm>
            <a:off x="302741" y="299809"/>
            <a:ext cx="85344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95000"/>
                  </a:prstClr>
                </a:solidFill>
                <a:effectLst/>
                <a:uLnTx/>
                <a:uFillTx/>
                <a:latin typeface="Calibri"/>
                <a:ea typeface="+mn-ea"/>
                <a:cs typeface="+mn-cs"/>
              </a:rPr>
              <a:t>ReNAPRI Goal #1 Overview</a:t>
            </a:r>
          </a:p>
        </p:txBody>
      </p:sp>
      <p:pic>
        <p:nvPicPr>
          <p:cNvPr id="4" name="Picture 3">
            <a:extLst>
              <a:ext uri="{FF2B5EF4-FFF2-40B4-BE49-F238E27FC236}">
                <a16:creationId xmlns:a16="http://schemas.microsoft.com/office/drawing/2014/main" id="{BAD9F774-7BE1-A344-BB50-C9C9C2F90FC0}"/>
              </a:ext>
            </a:extLst>
          </p:cNvPr>
          <p:cNvPicPr>
            <a:picLocks noChangeAspect="1"/>
          </p:cNvPicPr>
          <p:nvPr/>
        </p:nvPicPr>
        <p:blipFill>
          <a:blip r:embed="rId4"/>
          <a:stretch>
            <a:fillRect/>
          </a:stretch>
        </p:blipFill>
        <p:spPr>
          <a:xfrm>
            <a:off x="116703" y="3626000"/>
            <a:ext cx="8906475" cy="1921324"/>
          </a:xfrm>
          <a:prstGeom prst="rect">
            <a:avLst/>
          </a:prstGeom>
        </p:spPr>
      </p:pic>
      <p:sp>
        <p:nvSpPr>
          <p:cNvPr id="2" name="TextBox 1">
            <a:extLst>
              <a:ext uri="{FF2B5EF4-FFF2-40B4-BE49-F238E27FC236}">
                <a16:creationId xmlns:a16="http://schemas.microsoft.com/office/drawing/2014/main" id="{7AD70C1D-EAC2-3149-BBFA-66A66C45C78B}"/>
              </a:ext>
            </a:extLst>
          </p:cNvPr>
          <p:cNvSpPr txBox="1"/>
          <p:nvPr/>
        </p:nvSpPr>
        <p:spPr>
          <a:xfrm>
            <a:off x="427581" y="1728089"/>
            <a:ext cx="8284718" cy="1477328"/>
          </a:xfrm>
          <a:prstGeom prst="rect">
            <a:avLst/>
          </a:prstGeom>
          <a:noFill/>
        </p:spPr>
        <p:txBody>
          <a:bodyPr wrap="square" rtlCol="0">
            <a:spAutoFit/>
          </a:bodyPr>
          <a:lstStyle/>
          <a:p>
            <a:r>
              <a:rPr lang="en-US" dirty="0"/>
              <a:t>Using SmartSheets, ReNAPRI broke down their strategic goals into a specific set of tasks with clear timelines, persons responsible, and indicators. An example goal from ReNAPRI, “</a:t>
            </a:r>
            <a:r>
              <a:rPr lang="en-US" i="1" dirty="0"/>
              <a:t>Board is highly active and recognized across the continent for its leadership and services to the ReNAPRI Network” </a:t>
            </a:r>
            <a:r>
              <a:rPr lang="en-US" dirty="0"/>
              <a:t>is illustrated in this diagram. The next slide shows further detail for each of the main tasks illustrated here.</a:t>
            </a:r>
          </a:p>
        </p:txBody>
      </p:sp>
    </p:spTree>
    <p:extLst>
      <p:ext uri="{BB962C8B-B14F-4D97-AF65-F5344CB8AC3E}">
        <p14:creationId xmlns:p14="http://schemas.microsoft.com/office/powerpoint/2010/main" val="1176818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D441B1-866D-D342-AFB6-D7DD11DD7D7B}"/>
              </a:ext>
            </a:extLst>
          </p:cNvPr>
          <p:cNvSpPr/>
          <p:nvPr/>
        </p:nvSpPr>
        <p:spPr>
          <a:xfrm>
            <a:off x="-2059" y="2"/>
            <a:ext cx="9144000" cy="1307505"/>
          </a:xfrm>
          <a:prstGeom prst="rect">
            <a:avLst/>
          </a:prstGeom>
          <a:solidFill>
            <a:srgbClr val="3A7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A778C"/>
              </a:solidFill>
              <a:effectLst/>
              <a:uLnTx/>
              <a:uFillTx/>
              <a:latin typeface="Calibri"/>
              <a:ea typeface="+mn-ea"/>
              <a:cs typeface="+mn-cs"/>
            </a:endParaRPr>
          </a:p>
        </p:txBody>
      </p:sp>
      <p:sp>
        <p:nvSpPr>
          <p:cNvPr id="7" name="TextBox 6">
            <a:extLst>
              <a:ext uri="{FF2B5EF4-FFF2-40B4-BE49-F238E27FC236}">
                <a16:creationId xmlns:a16="http://schemas.microsoft.com/office/drawing/2014/main" id="{1021B4DC-6481-A945-B089-33C7A2D7B261}"/>
              </a:ext>
            </a:extLst>
          </p:cNvPr>
          <p:cNvSpPr txBox="1"/>
          <p:nvPr/>
        </p:nvSpPr>
        <p:spPr>
          <a:xfrm>
            <a:off x="302741" y="299809"/>
            <a:ext cx="85344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95000"/>
                  </a:prstClr>
                </a:solidFill>
                <a:effectLst/>
                <a:uLnTx/>
                <a:uFillTx/>
                <a:latin typeface="Calibri"/>
                <a:ea typeface="+mn-ea"/>
                <a:cs typeface="+mn-cs"/>
              </a:rPr>
              <a:t>ReNAPRI: Goal #1 Detail</a:t>
            </a:r>
          </a:p>
        </p:txBody>
      </p:sp>
      <p:pic>
        <p:nvPicPr>
          <p:cNvPr id="8" name="Picture 7">
            <a:extLst>
              <a:ext uri="{FF2B5EF4-FFF2-40B4-BE49-F238E27FC236}">
                <a16:creationId xmlns:a16="http://schemas.microsoft.com/office/drawing/2014/main" id="{275DFD43-9A8D-7A49-BF86-7EAF7D4A9955}"/>
              </a:ext>
            </a:extLst>
          </p:cNvPr>
          <p:cNvPicPr>
            <a:picLocks noChangeAspect="1"/>
          </p:cNvPicPr>
          <p:nvPr/>
        </p:nvPicPr>
        <p:blipFill>
          <a:blip r:embed="rId3"/>
          <a:stretch>
            <a:fillRect/>
          </a:stretch>
        </p:blipFill>
        <p:spPr>
          <a:xfrm>
            <a:off x="55187" y="1423711"/>
            <a:ext cx="9029507" cy="4964777"/>
          </a:xfrm>
          <a:prstGeom prst="rect">
            <a:avLst/>
          </a:prstGeom>
        </p:spPr>
      </p:pic>
      <p:pic>
        <p:nvPicPr>
          <p:cNvPr id="2" name="Picture 1">
            <a:extLst>
              <a:ext uri="{FF2B5EF4-FFF2-40B4-BE49-F238E27FC236}">
                <a16:creationId xmlns:a16="http://schemas.microsoft.com/office/drawing/2014/main" id="{C767FF24-3BD2-4FFB-B212-65D660FBAC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6388488"/>
            <a:ext cx="1828800" cy="469512"/>
          </a:xfrm>
          <a:prstGeom prst="rect">
            <a:avLst/>
          </a:prstGeom>
        </p:spPr>
      </p:pic>
    </p:spTree>
    <p:extLst>
      <p:ext uri="{BB962C8B-B14F-4D97-AF65-F5344CB8AC3E}">
        <p14:creationId xmlns:p14="http://schemas.microsoft.com/office/powerpoint/2010/main" val="790040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4518ED-0EAD-406B-AE5F-13BFEA4C2C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6388488"/>
            <a:ext cx="1828800" cy="469512"/>
          </a:xfrm>
          <a:prstGeom prst="rect">
            <a:avLst/>
          </a:prstGeom>
        </p:spPr>
      </p:pic>
      <p:sp>
        <p:nvSpPr>
          <p:cNvPr id="5" name="Rectangle 4">
            <a:extLst>
              <a:ext uri="{FF2B5EF4-FFF2-40B4-BE49-F238E27FC236}">
                <a16:creationId xmlns:a16="http://schemas.microsoft.com/office/drawing/2014/main" id="{62D441B1-866D-D342-AFB6-D7DD11DD7D7B}"/>
              </a:ext>
            </a:extLst>
          </p:cNvPr>
          <p:cNvSpPr/>
          <p:nvPr/>
        </p:nvSpPr>
        <p:spPr>
          <a:xfrm>
            <a:off x="-2059" y="2"/>
            <a:ext cx="9144000" cy="1307505"/>
          </a:xfrm>
          <a:prstGeom prst="rect">
            <a:avLst/>
          </a:prstGeom>
          <a:solidFill>
            <a:srgbClr val="3A7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A778C"/>
              </a:solidFill>
              <a:effectLst/>
              <a:uLnTx/>
              <a:uFillTx/>
              <a:latin typeface="Calibri"/>
              <a:ea typeface="+mn-ea"/>
              <a:cs typeface="+mn-cs"/>
            </a:endParaRPr>
          </a:p>
        </p:txBody>
      </p:sp>
      <p:sp>
        <p:nvSpPr>
          <p:cNvPr id="7" name="TextBox 6">
            <a:extLst>
              <a:ext uri="{FF2B5EF4-FFF2-40B4-BE49-F238E27FC236}">
                <a16:creationId xmlns:a16="http://schemas.microsoft.com/office/drawing/2014/main" id="{1021B4DC-6481-A945-B089-33C7A2D7B261}"/>
              </a:ext>
            </a:extLst>
          </p:cNvPr>
          <p:cNvSpPr txBox="1"/>
          <p:nvPr/>
        </p:nvSpPr>
        <p:spPr>
          <a:xfrm>
            <a:off x="302741" y="299809"/>
            <a:ext cx="85344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dirty="0">
                <a:solidFill>
                  <a:prstClr val="white">
                    <a:lumMod val="95000"/>
                  </a:prstClr>
                </a:solidFill>
                <a:latin typeface="Calibri"/>
              </a:rPr>
              <a:t>Institutional</a:t>
            </a:r>
            <a:r>
              <a:rPr kumimoji="0" lang="en-US" sz="4000" b="0" i="0" u="none" strike="noStrike" kern="1200" cap="none" spc="0" normalizeH="0" baseline="0" noProof="0" dirty="0">
                <a:ln>
                  <a:noFill/>
                </a:ln>
                <a:solidFill>
                  <a:prstClr val="white">
                    <a:lumMod val="95000"/>
                  </a:prstClr>
                </a:solidFill>
                <a:effectLst/>
                <a:uLnTx/>
                <a:uFillTx/>
                <a:latin typeface="Calibri"/>
                <a:ea typeface="+mn-ea"/>
                <a:cs typeface="+mn-cs"/>
              </a:rPr>
              <a:t> Case Study: CPEEL</a:t>
            </a:r>
          </a:p>
        </p:txBody>
      </p:sp>
      <p:sp>
        <p:nvSpPr>
          <p:cNvPr id="13" name="TextBox 12">
            <a:extLst>
              <a:ext uri="{FF2B5EF4-FFF2-40B4-BE49-F238E27FC236}">
                <a16:creationId xmlns:a16="http://schemas.microsoft.com/office/drawing/2014/main" id="{603D4F4A-1259-6F46-930F-975563175193}"/>
              </a:ext>
            </a:extLst>
          </p:cNvPr>
          <p:cNvSpPr txBox="1"/>
          <p:nvPr/>
        </p:nvSpPr>
        <p:spPr>
          <a:xfrm>
            <a:off x="302741" y="1381715"/>
            <a:ext cx="853440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Overview: </a:t>
            </a: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The Centre for Petroleum, Energy, Economics, and Law (CPEEL) </a:t>
            </a:r>
            <a:r>
              <a:rPr lang="en-US" sz="1600" dirty="0">
                <a:solidFill>
                  <a:prstClr val="black"/>
                </a:solidFill>
                <a:latin typeface="Calibri" panose="020F0502020204030204"/>
              </a:rPr>
              <a:t>based at the University of Ibadan, Nigeria is well known for its work in the energy sector. Through the PICA Process, the Centre wishes to strengthen its capacity to further its work in the agriculture sector and work cross-sectorally for greater impact.</a:t>
            </a:r>
            <a:endPar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8AF6B94-8752-A642-9327-FB3F6DB094F9}"/>
              </a:ext>
            </a:extLst>
          </p:cNvPr>
          <p:cNvSpPr txBox="1"/>
          <p:nvPr/>
        </p:nvSpPr>
        <p:spPr>
          <a:xfrm>
            <a:off x="302741" y="2533141"/>
            <a:ext cx="8534400" cy="3539430"/>
          </a:xfrm>
          <a:prstGeom prst="rect">
            <a:avLst/>
          </a:prstGeom>
          <a:noFill/>
        </p:spPr>
        <p:txBody>
          <a:bodyPr wrap="square" rtlCol="0">
            <a:spAutoFit/>
          </a:bodyPr>
          <a:lstStyle/>
          <a:p>
            <a:pPr lvl="0">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Process: </a:t>
            </a:r>
            <a:r>
              <a:rPr lang="en-US" sz="1600" dirty="0">
                <a:solidFill>
                  <a:prstClr val="black"/>
                </a:solidFill>
                <a:latin typeface="Calibri" panose="020F0502020204030204"/>
              </a:rPr>
              <a:t>The PICA process was a six-week process that began with all members of CPEEL participating in a systems mapping process to illustrate their current role in the agriculture policy system and compare it to where they hope to be in three-years time. During follow-up sessions with select administrative and  technical staff, participants were asked to 1) determine the specific technical capacities that needed strengthening and aligned with the Centre’s three-year vision and 2) prioritize the capacities based on timeliness and funds </a:t>
            </a:r>
            <a:r>
              <a:rPr lang="en-US" sz="1600" dirty="0">
                <a:solidFill>
                  <a:prstClr val="black"/>
                </a:solidFill>
              </a:rPr>
              <a:t>available. The sessions highlighted that CPEEL needed to invest in network building and better understanding the stakeholders within the system along with strengthening the Centre’s research capacity and project management skills. A detailed action plan was created focused on how to achieve these specific capacities and in the final session, the plan was presented to the full CPEEL team.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Outputs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CPEEL cocreated a systems map of the Nigerian Agriculture Policy System (See example of the map on the following slide) and a detailed </a:t>
            </a:r>
            <a:r>
              <a:rPr lang="en-US" sz="1600" dirty="0">
                <a:solidFill>
                  <a:prstClr val="black"/>
                </a:solidFill>
                <a:latin typeface="Calibri" panose="020F0502020204030204"/>
                <a:hlinkClick r:id="rId4"/>
              </a:rPr>
              <a:t>CPEEL Technical and Organizational Capacities Action Plan</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2655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42DFD7-A0E0-164F-82F4-D38E7E96DD32}"/>
              </a:ext>
            </a:extLst>
          </p:cNvPr>
          <p:cNvPicPr>
            <a:picLocks noChangeAspect="1"/>
          </p:cNvPicPr>
          <p:nvPr/>
        </p:nvPicPr>
        <p:blipFill rotWithShape="1">
          <a:blip r:embed="rId2"/>
          <a:srcRect l="5130" r="7500" b="5346"/>
          <a:stretch/>
        </p:blipFill>
        <p:spPr>
          <a:xfrm>
            <a:off x="4817015" y="3543299"/>
            <a:ext cx="4102576" cy="2746717"/>
          </a:xfrm>
          <a:prstGeom prst="rect">
            <a:avLst/>
          </a:prstGeom>
          <a:ln w="25400">
            <a:solidFill>
              <a:srgbClr val="3A778C"/>
            </a:solidFill>
          </a:ln>
        </p:spPr>
      </p:pic>
      <p:sp>
        <p:nvSpPr>
          <p:cNvPr id="9" name="Rectangle 8">
            <a:extLst>
              <a:ext uri="{FF2B5EF4-FFF2-40B4-BE49-F238E27FC236}">
                <a16:creationId xmlns:a16="http://schemas.microsoft.com/office/drawing/2014/main" id="{C2913A1F-0C8E-3E44-AC2A-68DC9F7B8E13}"/>
              </a:ext>
            </a:extLst>
          </p:cNvPr>
          <p:cNvSpPr/>
          <p:nvPr/>
        </p:nvSpPr>
        <p:spPr>
          <a:xfrm>
            <a:off x="0" y="1"/>
            <a:ext cx="9144000" cy="914400"/>
          </a:xfrm>
          <a:prstGeom prst="rect">
            <a:avLst/>
          </a:prstGeom>
          <a:solidFill>
            <a:srgbClr val="3A7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B328AAF-72DA-3349-95F3-E6D9F5F5CE6A}"/>
              </a:ext>
            </a:extLst>
          </p:cNvPr>
          <p:cNvSpPr txBox="1"/>
          <p:nvPr/>
        </p:nvSpPr>
        <p:spPr>
          <a:xfrm>
            <a:off x="304800" y="103258"/>
            <a:ext cx="8534400" cy="707886"/>
          </a:xfrm>
          <a:prstGeom prst="rect">
            <a:avLst/>
          </a:prstGeom>
          <a:noFill/>
        </p:spPr>
        <p:txBody>
          <a:bodyPr wrap="square" rtlCol="0">
            <a:spAutoFit/>
          </a:bodyPr>
          <a:lstStyle/>
          <a:p>
            <a:pPr algn="ctr"/>
            <a:r>
              <a:rPr lang="en-US" sz="4000" dirty="0">
                <a:solidFill>
                  <a:schemeClr val="bg1">
                    <a:lumMod val="95000"/>
                  </a:schemeClr>
                </a:solidFill>
              </a:rPr>
              <a:t>CPEEL: Policy Design Process in Nigeria</a:t>
            </a:r>
          </a:p>
        </p:txBody>
      </p:sp>
      <p:sp>
        <p:nvSpPr>
          <p:cNvPr id="5" name="TextBox 4">
            <a:extLst>
              <a:ext uri="{FF2B5EF4-FFF2-40B4-BE49-F238E27FC236}">
                <a16:creationId xmlns:a16="http://schemas.microsoft.com/office/drawing/2014/main" id="{FC0686B6-09A4-534F-8DAC-D6171C97A568}"/>
              </a:ext>
            </a:extLst>
          </p:cNvPr>
          <p:cNvSpPr txBox="1"/>
          <p:nvPr/>
        </p:nvSpPr>
        <p:spPr>
          <a:xfrm>
            <a:off x="4732424" y="1288514"/>
            <a:ext cx="4187167" cy="2246769"/>
          </a:xfrm>
          <a:prstGeom prst="rect">
            <a:avLst/>
          </a:prstGeom>
          <a:noFill/>
        </p:spPr>
        <p:txBody>
          <a:bodyPr wrap="square" rtlCol="0">
            <a:spAutoFit/>
          </a:bodyPr>
          <a:lstStyle/>
          <a:p>
            <a:r>
              <a:rPr lang="en-US" sz="1400" dirty="0"/>
              <a:t>Specific challenges blocking policy change effectiveness were also observed:</a:t>
            </a:r>
            <a:endParaRPr lang="en-US" sz="1400" b="1" dirty="0">
              <a:solidFill>
                <a:srgbClr val="3A778C"/>
              </a:solidFill>
            </a:endParaRPr>
          </a:p>
          <a:p>
            <a:pPr marL="342900" indent="-342900">
              <a:buFont typeface="+mj-lt"/>
              <a:buAutoNum type="arabicPeriod"/>
            </a:pPr>
            <a:r>
              <a:rPr lang="en-US" sz="1400" dirty="0"/>
              <a:t>Grassroot level advocacy and influence exists but there are weak linkages between policy design and those affected by decisions (i.e. farmers)</a:t>
            </a:r>
          </a:p>
          <a:p>
            <a:pPr marL="342900" indent="-342900">
              <a:buFont typeface="+mj-lt"/>
              <a:buAutoNum type="arabicPeriod"/>
            </a:pPr>
            <a:r>
              <a:rPr lang="en-US" sz="1400" dirty="0"/>
              <a:t>Opposition is incentivized to criticize current policies and offer new options that may help them gain political favor (vs. evidence-based policy decision making)</a:t>
            </a:r>
          </a:p>
          <a:p>
            <a:pPr marL="342900" indent="-342900">
              <a:buFont typeface="+mj-lt"/>
              <a:buAutoNum type="arabicPeriod"/>
            </a:pPr>
            <a:endParaRPr lang="en-US" sz="1400" dirty="0"/>
          </a:p>
        </p:txBody>
      </p:sp>
      <p:sp>
        <p:nvSpPr>
          <p:cNvPr id="7" name="TextBox 6">
            <a:extLst>
              <a:ext uri="{FF2B5EF4-FFF2-40B4-BE49-F238E27FC236}">
                <a16:creationId xmlns:a16="http://schemas.microsoft.com/office/drawing/2014/main" id="{7683F1FF-F4D3-F44F-9637-479354764B04}"/>
              </a:ext>
            </a:extLst>
          </p:cNvPr>
          <p:cNvSpPr txBox="1"/>
          <p:nvPr/>
        </p:nvSpPr>
        <p:spPr>
          <a:xfrm>
            <a:off x="59786" y="1288514"/>
            <a:ext cx="4612852" cy="5970865"/>
          </a:xfrm>
          <a:prstGeom prst="rect">
            <a:avLst/>
          </a:prstGeom>
          <a:noFill/>
        </p:spPr>
        <p:txBody>
          <a:bodyPr wrap="square" rtlCol="0">
            <a:spAutoFit/>
          </a:bodyPr>
          <a:lstStyle/>
          <a:p>
            <a:r>
              <a:rPr lang="en-US" sz="1400" dirty="0"/>
              <a:t>When the PICA Process is done remotely, participants are asked to complete a survey asking questions that align with one of the five segments from the </a:t>
            </a:r>
            <a:r>
              <a:rPr lang="en-US" sz="1400" dirty="0">
                <a:hlinkClick r:id="rId3"/>
              </a:rPr>
              <a:t>Kaleidoscope Model of Policy Change. </a:t>
            </a:r>
            <a:r>
              <a:rPr lang="en-US" sz="1400" dirty="0"/>
              <a:t>Theses surveys are used to build a complete map of the agriculture policy system which is then shared in Session One of the PICA Process and used to serve as a foundation as we discuss where in the system the Centre 1) can make the most impact 2) is primed to work, and 3) can address leverage points or barriers to policy change.</a:t>
            </a:r>
          </a:p>
          <a:p>
            <a:endParaRPr lang="en-US" sz="1400" dirty="0"/>
          </a:p>
          <a:p>
            <a:r>
              <a:rPr lang="en-US" sz="1400" dirty="0"/>
              <a:t>An example of one segment of the CPEEL systems map, Policy Design, is included here. There were several key insights that were identified in each segment such as:</a:t>
            </a:r>
          </a:p>
          <a:p>
            <a:pPr marL="342900" indent="-342900">
              <a:buFont typeface="+mj-lt"/>
              <a:buAutoNum type="arabicPeriod"/>
            </a:pPr>
            <a:r>
              <a:rPr lang="en-US" sz="1400" dirty="0"/>
              <a:t>The government is the most influential stakeholder when designing any new policy. </a:t>
            </a:r>
          </a:p>
          <a:p>
            <a:pPr marL="800100" lvl="1" indent="-342900">
              <a:buFont typeface="Arial" panose="020B0604020202020204" pitchFamily="34" charset="0"/>
              <a:buChar char="•"/>
            </a:pPr>
            <a:r>
              <a:rPr lang="en-US" sz="1400" i="1" dirty="0"/>
              <a:t>“No many how much has been spent, how robust a design, if one does not get the buy-in of key government official, the idea will not move forward”</a:t>
            </a:r>
          </a:p>
          <a:p>
            <a:pPr marL="342900" indent="-342900">
              <a:buFont typeface="+mj-lt"/>
              <a:buAutoNum type="arabicPeriod"/>
            </a:pPr>
            <a:r>
              <a:rPr lang="en-US" sz="1400" dirty="0"/>
              <a:t>Policy Design is also largely influenced through lobbying and advocacy.</a:t>
            </a:r>
          </a:p>
          <a:p>
            <a:pPr marL="800100" lvl="1" indent="-342900">
              <a:buFont typeface="Arial" panose="020B0604020202020204" pitchFamily="34" charset="0"/>
              <a:buChar char="•"/>
            </a:pPr>
            <a:r>
              <a:rPr lang="en-US" sz="1400" dirty="0"/>
              <a:t>”</a:t>
            </a:r>
            <a:r>
              <a:rPr lang="en-US" sz="1400" i="1" dirty="0"/>
              <a:t>You need to know the right people (technical and political)”</a:t>
            </a:r>
          </a:p>
          <a:p>
            <a:pPr marL="800100" lvl="1" indent="-342900">
              <a:buFont typeface="Arial" panose="020B0604020202020204" pitchFamily="34" charset="0"/>
              <a:buChar char="•"/>
            </a:pPr>
            <a:r>
              <a:rPr lang="en-US" sz="1400" i="1" dirty="0"/>
              <a:t>“The major resource needed is influence, especially political influence.”</a:t>
            </a:r>
          </a:p>
          <a:p>
            <a:pPr marL="342900" indent="-342900">
              <a:buFont typeface="+mj-lt"/>
              <a:buAutoNum type="arabicPeriod"/>
            </a:pPr>
            <a:endParaRPr lang="en-US" dirty="0"/>
          </a:p>
        </p:txBody>
      </p:sp>
      <p:sp>
        <p:nvSpPr>
          <p:cNvPr id="2" name="Rectangle 1">
            <a:extLst>
              <a:ext uri="{FF2B5EF4-FFF2-40B4-BE49-F238E27FC236}">
                <a16:creationId xmlns:a16="http://schemas.microsoft.com/office/drawing/2014/main" id="{1BFC50AF-8D7B-6840-98B6-AEEFF38D79A9}"/>
              </a:ext>
            </a:extLst>
          </p:cNvPr>
          <p:cNvSpPr/>
          <p:nvPr/>
        </p:nvSpPr>
        <p:spPr>
          <a:xfrm>
            <a:off x="42204" y="933250"/>
            <a:ext cx="2726131" cy="369332"/>
          </a:xfrm>
          <a:prstGeom prst="rect">
            <a:avLst/>
          </a:prstGeom>
        </p:spPr>
        <p:txBody>
          <a:bodyPr wrap="none">
            <a:spAutoFit/>
          </a:bodyPr>
          <a:lstStyle/>
          <a:p>
            <a:r>
              <a:rPr lang="en-US" b="1" dirty="0">
                <a:solidFill>
                  <a:srgbClr val="3A778C"/>
                </a:solidFill>
              </a:rPr>
              <a:t>Systems Mapping Example</a:t>
            </a:r>
          </a:p>
        </p:txBody>
      </p:sp>
      <p:pic>
        <p:nvPicPr>
          <p:cNvPr id="3" name="Picture 2">
            <a:extLst>
              <a:ext uri="{FF2B5EF4-FFF2-40B4-BE49-F238E27FC236}">
                <a16:creationId xmlns:a16="http://schemas.microsoft.com/office/drawing/2014/main" id="{E1BAAF03-6FC0-4F66-8960-C20C4894E8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6388488"/>
            <a:ext cx="1828800" cy="469512"/>
          </a:xfrm>
          <a:prstGeom prst="rect">
            <a:avLst/>
          </a:prstGeom>
        </p:spPr>
      </p:pic>
    </p:spTree>
    <p:extLst>
      <p:ext uri="{BB962C8B-B14F-4D97-AF65-F5344CB8AC3E}">
        <p14:creationId xmlns:p14="http://schemas.microsoft.com/office/powerpoint/2010/main" val="1765361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913A1F-0C8E-3E44-AC2A-68DC9F7B8E13}"/>
              </a:ext>
            </a:extLst>
          </p:cNvPr>
          <p:cNvSpPr/>
          <p:nvPr/>
        </p:nvSpPr>
        <p:spPr>
          <a:xfrm>
            <a:off x="0" y="1"/>
            <a:ext cx="9144000" cy="914400"/>
          </a:xfrm>
          <a:prstGeom prst="rect">
            <a:avLst/>
          </a:prstGeom>
          <a:solidFill>
            <a:srgbClr val="3A7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B328AAF-72DA-3349-95F3-E6D9F5F5CE6A}"/>
              </a:ext>
            </a:extLst>
          </p:cNvPr>
          <p:cNvSpPr txBox="1"/>
          <p:nvPr/>
        </p:nvSpPr>
        <p:spPr>
          <a:xfrm>
            <a:off x="304800" y="103258"/>
            <a:ext cx="8534400" cy="707886"/>
          </a:xfrm>
          <a:prstGeom prst="rect">
            <a:avLst/>
          </a:prstGeom>
          <a:noFill/>
        </p:spPr>
        <p:txBody>
          <a:bodyPr wrap="square" rtlCol="0">
            <a:spAutoFit/>
          </a:bodyPr>
          <a:lstStyle/>
          <a:p>
            <a:pPr algn="ctr"/>
            <a:r>
              <a:rPr lang="en-US" sz="4000" dirty="0">
                <a:solidFill>
                  <a:schemeClr val="bg1">
                    <a:lumMod val="95000"/>
                  </a:schemeClr>
                </a:solidFill>
              </a:rPr>
              <a:t>CPEEL: Policy Design Process in Nigeria</a:t>
            </a:r>
          </a:p>
        </p:txBody>
      </p:sp>
      <p:sp>
        <p:nvSpPr>
          <p:cNvPr id="2" name="Rectangle 1">
            <a:extLst>
              <a:ext uri="{FF2B5EF4-FFF2-40B4-BE49-F238E27FC236}">
                <a16:creationId xmlns:a16="http://schemas.microsoft.com/office/drawing/2014/main" id="{1BFC50AF-8D7B-6840-98B6-AEEFF38D79A9}"/>
              </a:ext>
            </a:extLst>
          </p:cNvPr>
          <p:cNvSpPr/>
          <p:nvPr/>
        </p:nvSpPr>
        <p:spPr>
          <a:xfrm>
            <a:off x="152400" y="952099"/>
            <a:ext cx="8839200" cy="1077218"/>
          </a:xfrm>
          <a:prstGeom prst="rect">
            <a:avLst/>
          </a:prstGeom>
        </p:spPr>
        <p:txBody>
          <a:bodyPr wrap="square">
            <a:spAutoFit/>
          </a:bodyPr>
          <a:lstStyle/>
          <a:p>
            <a:r>
              <a:rPr lang="en-US" sz="1600" b="1" dirty="0">
                <a:solidFill>
                  <a:srgbClr val="3A778C"/>
                </a:solidFill>
              </a:rPr>
              <a:t>Full Systems Map Example: </a:t>
            </a:r>
            <a:r>
              <a:rPr lang="en-US" sz="1600" dirty="0"/>
              <a:t>The online systems mapping process uses kumu, an interactive online mapping tool that provides a visual demonstration of their system. Users can add additional data for each node, create linkages, and isolate various connections within the system to help consider where best to focus Centre resources and develop a time bound, activity-driven action plan.</a:t>
            </a:r>
          </a:p>
        </p:txBody>
      </p:sp>
      <p:pic>
        <p:nvPicPr>
          <p:cNvPr id="8" name="Picture 7">
            <a:extLst>
              <a:ext uri="{FF2B5EF4-FFF2-40B4-BE49-F238E27FC236}">
                <a16:creationId xmlns:a16="http://schemas.microsoft.com/office/drawing/2014/main" id="{F2A1FDAB-9FA4-9B49-9215-393749A49F30}"/>
              </a:ext>
            </a:extLst>
          </p:cNvPr>
          <p:cNvPicPr>
            <a:picLocks noChangeAspect="1"/>
          </p:cNvPicPr>
          <p:nvPr/>
        </p:nvPicPr>
        <p:blipFill rotWithShape="1">
          <a:blip r:embed="rId2"/>
          <a:srcRect l="9370" t="5580" r="4151" b="3959"/>
          <a:stretch/>
        </p:blipFill>
        <p:spPr>
          <a:xfrm>
            <a:off x="978066" y="2094837"/>
            <a:ext cx="7187868" cy="4659905"/>
          </a:xfrm>
          <a:prstGeom prst="rect">
            <a:avLst/>
          </a:prstGeom>
        </p:spPr>
      </p:pic>
      <p:pic>
        <p:nvPicPr>
          <p:cNvPr id="3" name="Picture 2">
            <a:extLst>
              <a:ext uri="{FF2B5EF4-FFF2-40B4-BE49-F238E27FC236}">
                <a16:creationId xmlns:a16="http://schemas.microsoft.com/office/drawing/2014/main" id="{0A1B9DB8-A6DC-4046-910B-1EE3583C81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6388488"/>
            <a:ext cx="1828800" cy="469512"/>
          </a:xfrm>
          <a:prstGeom prst="rect">
            <a:avLst/>
          </a:prstGeom>
        </p:spPr>
      </p:pic>
    </p:spTree>
    <p:extLst>
      <p:ext uri="{BB962C8B-B14F-4D97-AF65-F5344CB8AC3E}">
        <p14:creationId xmlns:p14="http://schemas.microsoft.com/office/powerpoint/2010/main" val="3992951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913A1F-0C8E-3E44-AC2A-68DC9F7B8E13}"/>
              </a:ext>
            </a:extLst>
          </p:cNvPr>
          <p:cNvSpPr/>
          <p:nvPr/>
        </p:nvSpPr>
        <p:spPr>
          <a:xfrm>
            <a:off x="0" y="1"/>
            <a:ext cx="9144000" cy="914400"/>
          </a:xfrm>
          <a:prstGeom prst="rect">
            <a:avLst/>
          </a:prstGeom>
          <a:solidFill>
            <a:srgbClr val="3A7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B328AAF-72DA-3349-95F3-E6D9F5F5CE6A}"/>
              </a:ext>
            </a:extLst>
          </p:cNvPr>
          <p:cNvSpPr txBox="1"/>
          <p:nvPr/>
        </p:nvSpPr>
        <p:spPr>
          <a:xfrm>
            <a:off x="304800" y="103258"/>
            <a:ext cx="85344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CPEEL: Capacity Development Plan</a:t>
            </a:r>
          </a:p>
        </p:txBody>
      </p:sp>
      <p:sp>
        <p:nvSpPr>
          <p:cNvPr id="2" name="Rectangle 1">
            <a:extLst>
              <a:ext uri="{FF2B5EF4-FFF2-40B4-BE49-F238E27FC236}">
                <a16:creationId xmlns:a16="http://schemas.microsoft.com/office/drawing/2014/main" id="{1BFC50AF-8D7B-6840-98B6-AEEFF38D79A9}"/>
              </a:ext>
            </a:extLst>
          </p:cNvPr>
          <p:cNvSpPr/>
          <p:nvPr/>
        </p:nvSpPr>
        <p:spPr>
          <a:xfrm>
            <a:off x="152400" y="952099"/>
            <a:ext cx="8839200" cy="107721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A778C"/>
                </a:solidFill>
                <a:effectLst/>
                <a:uLnTx/>
                <a:uFillTx/>
                <a:latin typeface="Calibri" panose="020F0502020204030204"/>
                <a:ea typeface="+mn-ea"/>
                <a:cs typeface="+mn-cs"/>
              </a:rPr>
              <a:t>Capacity Development Plan: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As with all PICA participants, CPEEL has developed a three-year capacity development plan that is continually reviewed and updated. </a:t>
            </a:r>
            <a:r>
              <a:rPr lang="en-US" sz="1600" dirty="0">
                <a:solidFill>
                  <a:prstClr val="black"/>
                </a:solidFill>
                <a:latin typeface="Calibri" panose="020F0502020204030204"/>
              </a:rPr>
              <a:t>Although the planning period was for five years, due to the MEL activities associated with all PICA plans, the planning document is a living document with a rolling three-year time horizon.</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7079F96-0125-4366-8435-02BFC5F4A9C0}"/>
              </a:ext>
            </a:extLst>
          </p:cNvPr>
          <p:cNvPicPr>
            <a:picLocks noChangeAspect="1"/>
          </p:cNvPicPr>
          <p:nvPr/>
        </p:nvPicPr>
        <p:blipFill>
          <a:blip r:embed="rId2"/>
          <a:stretch>
            <a:fillRect/>
          </a:stretch>
        </p:blipFill>
        <p:spPr>
          <a:xfrm>
            <a:off x="152400" y="2220149"/>
            <a:ext cx="8839200" cy="4105257"/>
          </a:xfrm>
          <a:prstGeom prst="rect">
            <a:avLst/>
          </a:prstGeom>
        </p:spPr>
      </p:pic>
      <p:pic>
        <p:nvPicPr>
          <p:cNvPr id="3" name="Picture 2">
            <a:extLst>
              <a:ext uri="{FF2B5EF4-FFF2-40B4-BE49-F238E27FC236}">
                <a16:creationId xmlns:a16="http://schemas.microsoft.com/office/drawing/2014/main" id="{2F432459-4E9C-4D8F-B7C5-2DAB2AE82D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6388488"/>
            <a:ext cx="1828800" cy="469512"/>
          </a:xfrm>
          <a:prstGeom prst="rect">
            <a:avLst/>
          </a:prstGeom>
        </p:spPr>
      </p:pic>
    </p:spTree>
    <p:extLst>
      <p:ext uri="{BB962C8B-B14F-4D97-AF65-F5344CB8AC3E}">
        <p14:creationId xmlns:p14="http://schemas.microsoft.com/office/powerpoint/2010/main" val="3304150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D441B1-866D-D342-AFB6-D7DD11DD7D7B}"/>
              </a:ext>
            </a:extLst>
          </p:cNvPr>
          <p:cNvSpPr/>
          <p:nvPr/>
        </p:nvSpPr>
        <p:spPr>
          <a:xfrm>
            <a:off x="-2059" y="2"/>
            <a:ext cx="9146060" cy="1307505"/>
          </a:xfrm>
          <a:prstGeom prst="rect">
            <a:avLst/>
          </a:prstGeom>
          <a:solidFill>
            <a:srgbClr val="3A7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A778C"/>
              </a:solidFill>
              <a:effectLst/>
              <a:uLnTx/>
              <a:uFillTx/>
              <a:latin typeface="Calibri"/>
              <a:ea typeface="+mn-ea"/>
              <a:cs typeface="+mn-cs"/>
            </a:endParaRPr>
          </a:p>
        </p:txBody>
      </p:sp>
      <p:sp>
        <p:nvSpPr>
          <p:cNvPr id="7" name="TextBox 6">
            <a:extLst>
              <a:ext uri="{FF2B5EF4-FFF2-40B4-BE49-F238E27FC236}">
                <a16:creationId xmlns:a16="http://schemas.microsoft.com/office/drawing/2014/main" id="{1021B4DC-6481-A945-B089-33C7A2D7B261}"/>
              </a:ext>
            </a:extLst>
          </p:cNvPr>
          <p:cNvSpPr txBox="1"/>
          <p:nvPr/>
        </p:nvSpPr>
        <p:spPr>
          <a:xfrm>
            <a:off x="302741" y="299809"/>
            <a:ext cx="877984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95000"/>
                  </a:prstClr>
                </a:solidFill>
                <a:effectLst/>
                <a:uLnTx/>
                <a:uFillTx/>
                <a:latin typeface="Calibri"/>
                <a:ea typeface="+mn-ea"/>
                <a:cs typeface="+mn-cs"/>
              </a:rPr>
              <a:t>Process Description</a:t>
            </a:r>
          </a:p>
        </p:txBody>
      </p:sp>
      <p:sp>
        <p:nvSpPr>
          <p:cNvPr id="2" name="TextBox 1">
            <a:extLst>
              <a:ext uri="{FF2B5EF4-FFF2-40B4-BE49-F238E27FC236}">
                <a16:creationId xmlns:a16="http://schemas.microsoft.com/office/drawing/2014/main" id="{D0196D20-9B96-4365-9753-5E6448244868}"/>
              </a:ext>
            </a:extLst>
          </p:cNvPr>
          <p:cNvSpPr txBox="1"/>
          <p:nvPr/>
        </p:nvSpPr>
        <p:spPr>
          <a:xfrm>
            <a:off x="168166" y="1555531"/>
            <a:ext cx="8797158" cy="4524315"/>
          </a:xfrm>
          <a:prstGeom prst="rect">
            <a:avLst/>
          </a:prstGeom>
          <a:noFill/>
        </p:spPr>
        <p:txBody>
          <a:bodyPr wrap="square" rtlCol="0">
            <a:spAutoFit/>
          </a:bodyPr>
          <a:lstStyle/>
          <a:p>
            <a:r>
              <a:rPr lang="en-US" dirty="0"/>
              <a:t>The Policy Influence Capacity Advancement Process is a six-week virtual learning platform that is intended to help policy-oriented institutions identify the capacities needed in order to increase their influence in the policy environment in which they find themselves. The PICA process was developed under the </a:t>
            </a:r>
            <a:r>
              <a:rPr lang="en-US" dirty="0">
                <a:hlinkClick r:id="rId3"/>
              </a:rPr>
              <a:t>Innovation Lab for Food Security Policy Research, Capacity, and Influence (PRCI)</a:t>
            </a:r>
            <a:r>
              <a:rPr lang="en-US" dirty="0"/>
              <a:t> at Michigan State University and is based on the Kaleidoscope Model (Resnick et al., 2018). The process helps local policy research centers achieve five things.</a:t>
            </a:r>
          </a:p>
          <a:p>
            <a:endParaRPr lang="en-US" dirty="0"/>
          </a:p>
          <a:p>
            <a:pPr marL="457200" indent="-287338">
              <a:buFont typeface="Arial" panose="020B0604020202020204" pitchFamily="34" charset="0"/>
              <a:buChar char="•"/>
            </a:pPr>
            <a:r>
              <a:rPr lang="en-US" dirty="0"/>
              <a:t>Better understand their policy environment and their position within it; </a:t>
            </a:r>
          </a:p>
          <a:p>
            <a:pPr marL="457200" indent="-287338">
              <a:buFont typeface="Arial" panose="020B0604020202020204" pitchFamily="34" charset="0"/>
              <a:buChar char="•"/>
            </a:pPr>
            <a:r>
              <a:rPr lang="en-US" dirty="0"/>
              <a:t>More clearly identify their preferred position within that environment; </a:t>
            </a:r>
          </a:p>
          <a:p>
            <a:pPr marL="457200" indent="-287338">
              <a:buFont typeface="Arial" panose="020B0604020202020204" pitchFamily="34" charset="0"/>
              <a:buChar char="•"/>
            </a:pPr>
            <a:r>
              <a:rPr lang="en-US" dirty="0"/>
              <a:t>Identify capacity needs to achieve that position within the policy environment; </a:t>
            </a:r>
          </a:p>
          <a:p>
            <a:pPr marL="457200" indent="-287338">
              <a:buFont typeface="Arial" panose="020B0604020202020204" pitchFamily="34" charset="0"/>
              <a:buChar char="•"/>
            </a:pPr>
            <a:r>
              <a:rPr lang="en-US" dirty="0"/>
              <a:t>Develop a concrete capacity development plan for acquiring those capacities, and </a:t>
            </a:r>
          </a:p>
          <a:p>
            <a:pPr marL="457200" indent="-287338">
              <a:buFont typeface="Arial" panose="020B0604020202020204" pitchFamily="34" charset="0"/>
              <a:buChar char="•"/>
            </a:pPr>
            <a:r>
              <a:rPr lang="en-US" dirty="0"/>
              <a:t>Develop and implement a monitoring, evaluation, and learning process to make capacity development an on-going part of their organizational structure and culture. </a:t>
            </a:r>
          </a:p>
          <a:p>
            <a:endParaRPr lang="en-US" dirty="0"/>
          </a:p>
          <a:p>
            <a:r>
              <a:rPr lang="en-US" dirty="0"/>
              <a:t>In the following slides, we review the component parts of the learning platform that makes up the PICA process and present two case studies of the application of PICA under PRCI.</a:t>
            </a:r>
          </a:p>
        </p:txBody>
      </p:sp>
      <p:sp>
        <p:nvSpPr>
          <p:cNvPr id="10" name="TextBox 9">
            <a:extLst>
              <a:ext uri="{FF2B5EF4-FFF2-40B4-BE49-F238E27FC236}">
                <a16:creationId xmlns:a16="http://schemas.microsoft.com/office/drawing/2014/main" id="{37EF49CC-77A7-471E-B252-67C9E1F2904F}"/>
              </a:ext>
            </a:extLst>
          </p:cNvPr>
          <p:cNvSpPr txBox="1"/>
          <p:nvPr/>
        </p:nvSpPr>
        <p:spPr>
          <a:xfrm>
            <a:off x="178676" y="6171189"/>
            <a:ext cx="8786648" cy="461665"/>
          </a:xfrm>
          <a:prstGeom prst="rect">
            <a:avLst/>
          </a:prstGeom>
          <a:noFill/>
        </p:spPr>
        <p:txBody>
          <a:bodyPr wrap="square" rtlCol="0">
            <a:spAutoFit/>
          </a:bodyPr>
          <a:lstStyle/>
          <a:p>
            <a:r>
              <a:rPr lang="en-US" sz="1200" dirty="0"/>
              <a:t>Resnick, D., Haggblade, S., Babu, S., Hendriks, S. L., &amp; Mather, D. (2018). </a:t>
            </a:r>
            <a:r>
              <a:rPr lang="en-US" sz="1200" i="1" dirty="0"/>
              <a:t>The Kaleidoscope Model of policy change: Applications to food security policy in Zambia</a:t>
            </a:r>
            <a:r>
              <a:rPr lang="en-US" sz="1200" dirty="0"/>
              <a:t>. World Development, 109, 101-120.</a:t>
            </a:r>
          </a:p>
        </p:txBody>
      </p:sp>
      <p:pic>
        <p:nvPicPr>
          <p:cNvPr id="4" name="Picture 3">
            <a:extLst>
              <a:ext uri="{FF2B5EF4-FFF2-40B4-BE49-F238E27FC236}">
                <a16:creationId xmlns:a16="http://schemas.microsoft.com/office/drawing/2014/main" id="{B384666C-31BC-4830-841E-CFBA5E2B62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6388488"/>
            <a:ext cx="1828800" cy="469512"/>
          </a:xfrm>
          <a:prstGeom prst="rect">
            <a:avLst/>
          </a:prstGeom>
        </p:spPr>
      </p:pic>
    </p:spTree>
    <p:extLst>
      <p:ext uri="{BB962C8B-B14F-4D97-AF65-F5344CB8AC3E}">
        <p14:creationId xmlns:p14="http://schemas.microsoft.com/office/powerpoint/2010/main" val="1938532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4518ED-0EAD-406B-AE5F-13BFEA4C2C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6388488"/>
            <a:ext cx="1828800" cy="469512"/>
          </a:xfrm>
          <a:prstGeom prst="rect">
            <a:avLst/>
          </a:prstGeom>
        </p:spPr>
      </p:pic>
      <p:sp>
        <p:nvSpPr>
          <p:cNvPr id="5" name="Rectangle 4">
            <a:extLst>
              <a:ext uri="{FF2B5EF4-FFF2-40B4-BE49-F238E27FC236}">
                <a16:creationId xmlns:a16="http://schemas.microsoft.com/office/drawing/2014/main" id="{62D441B1-866D-D342-AFB6-D7DD11DD7D7B}"/>
              </a:ext>
            </a:extLst>
          </p:cNvPr>
          <p:cNvSpPr/>
          <p:nvPr/>
        </p:nvSpPr>
        <p:spPr>
          <a:xfrm>
            <a:off x="-2059" y="2"/>
            <a:ext cx="9144000" cy="1307505"/>
          </a:xfrm>
          <a:prstGeom prst="rect">
            <a:avLst/>
          </a:prstGeom>
          <a:solidFill>
            <a:srgbClr val="3A7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3A778C"/>
              </a:solidFill>
              <a:latin typeface="Calibri"/>
            </a:endParaRPr>
          </a:p>
        </p:txBody>
      </p:sp>
      <p:sp>
        <p:nvSpPr>
          <p:cNvPr id="7" name="TextBox 6">
            <a:extLst>
              <a:ext uri="{FF2B5EF4-FFF2-40B4-BE49-F238E27FC236}">
                <a16:creationId xmlns:a16="http://schemas.microsoft.com/office/drawing/2014/main" id="{1021B4DC-6481-A945-B089-33C7A2D7B261}"/>
              </a:ext>
            </a:extLst>
          </p:cNvPr>
          <p:cNvSpPr txBox="1"/>
          <p:nvPr/>
        </p:nvSpPr>
        <p:spPr>
          <a:xfrm>
            <a:off x="302741" y="299809"/>
            <a:ext cx="8534400" cy="707886"/>
          </a:xfrm>
          <a:prstGeom prst="rect">
            <a:avLst/>
          </a:prstGeom>
          <a:noFill/>
        </p:spPr>
        <p:txBody>
          <a:bodyPr wrap="square" rtlCol="0">
            <a:spAutoFit/>
          </a:bodyPr>
          <a:lstStyle/>
          <a:p>
            <a:pPr algn="ctr">
              <a:defRPr/>
            </a:pPr>
            <a:r>
              <a:rPr lang="en-US" sz="4000" dirty="0">
                <a:solidFill>
                  <a:prstClr val="white">
                    <a:lumMod val="95000"/>
                  </a:prstClr>
                </a:solidFill>
                <a:latin typeface="Calibri"/>
              </a:rPr>
              <a:t>PICA Process</a:t>
            </a:r>
          </a:p>
        </p:txBody>
      </p:sp>
      <p:graphicFrame>
        <p:nvGraphicFramePr>
          <p:cNvPr id="2" name="Diagram 1">
            <a:extLst>
              <a:ext uri="{FF2B5EF4-FFF2-40B4-BE49-F238E27FC236}">
                <a16:creationId xmlns:a16="http://schemas.microsoft.com/office/drawing/2014/main" id="{06F15A5F-9A7B-44F2-B21E-0884D2ABC37B}"/>
              </a:ext>
            </a:extLst>
          </p:cNvPr>
          <p:cNvGraphicFramePr/>
          <p:nvPr>
            <p:extLst>
              <p:ext uri="{D42A27DB-BD31-4B8C-83A1-F6EECF244321}">
                <p14:modId xmlns:p14="http://schemas.microsoft.com/office/powerpoint/2010/main" val="1275678390"/>
              </p:ext>
            </p:extLst>
          </p:nvPr>
        </p:nvGraphicFramePr>
        <p:xfrm>
          <a:off x="152400" y="1307507"/>
          <a:ext cx="8915400" cy="50809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80108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4518ED-0EAD-406B-AE5F-13BFEA4C2C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2948" y="6388488"/>
            <a:ext cx="1881394" cy="469512"/>
          </a:xfrm>
          <a:prstGeom prst="rect">
            <a:avLst/>
          </a:prstGeom>
        </p:spPr>
      </p:pic>
      <p:sp>
        <p:nvSpPr>
          <p:cNvPr id="5" name="Rectangle 4">
            <a:extLst>
              <a:ext uri="{FF2B5EF4-FFF2-40B4-BE49-F238E27FC236}">
                <a16:creationId xmlns:a16="http://schemas.microsoft.com/office/drawing/2014/main" id="{62D441B1-866D-D342-AFB6-D7DD11DD7D7B}"/>
              </a:ext>
            </a:extLst>
          </p:cNvPr>
          <p:cNvSpPr/>
          <p:nvPr/>
        </p:nvSpPr>
        <p:spPr>
          <a:xfrm>
            <a:off x="-2059" y="2"/>
            <a:ext cx="9146060" cy="1307505"/>
          </a:xfrm>
          <a:prstGeom prst="rect">
            <a:avLst/>
          </a:prstGeom>
          <a:solidFill>
            <a:srgbClr val="3A7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3A778C"/>
              </a:solidFill>
              <a:latin typeface="Calibri"/>
            </a:endParaRPr>
          </a:p>
        </p:txBody>
      </p:sp>
      <p:sp>
        <p:nvSpPr>
          <p:cNvPr id="7" name="TextBox 6">
            <a:extLst>
              <a:ext uri="{FF2B5EF4-FFF2-40B4-BE49-F238E27FC236}">
                <a16:creationId xmlns:a16="http://schemas.microsoft.com/office/drawing/2014/main" id="{1021B4DC-6481-A945-B089-33C7A2D7B261}"/>
              </a:ext>
            </a:extLst>
          </p:cNvPr>
          <p:cNvSpPr txBox="1"/>
          <p:nvPr/>
        </p:nvSpPr>
        <p:spPr>
          <a:xfrm>
            <a:off x="302741" y="299809"/>
            <a:ext cx="8779840" cy="707886"/>
          </a:xfrm>
          <a:prstGeom prst="rect">
            <a:avLst/>
          </a:prstGeom>
          <a:noFill/>
        </p:spPr>
        <p:txBody>
          <a:bodyPr wrap="square" rtlCol="0">
            <a:spAutoFit/>
          </a:bodyPr>
          <a:lstStyle/>
          <a:p>
            <a:pPr algn="ctr">
              <a:defRPr/>
            </a:pPr>
            <a:r>
              <a:rPr lang="en-US" sz="4000" dirty="0">
                <a:solidFill>
                  <a:prstClr val="white">
                    <a:lumMod val="95000"/>
                  </a:prstClr>
                </a:solidFill>
                <a:latin typeface="Calibri"/>
              </a:rPr>
              <a:t>System Mapping + Capacity Assessment</a:t>
            </a:r>
          </a:p>
        </p:txBody>
      </p:sp>
      <p:grpSp>
        <p:nvGrpSpPr>
          <p:cNvPr id="4" name="Group 3">
            <a:extLst>
              <a:ext uri="{FF2B5EF4-FFF2-40B4-BE49-F238E27FC236}">
                <a16:creationId xmlns:a16="http://schemas.microsoft.com/office/drawing/2014/main" id="{163A3D00-3CB7-774B-963C-7A5E2E1C33C5}"/>
              </a:ext>
            </a:extLst>
          </p:cNvPr>
          <p:cNvGrpSpPr/>
          <p:nvPr/>
        </p:nvGrpSpPr>
        <p:grpSpPr>
          <a:xfrm>
            <a:off x="302740" y="5662971"/>
            <a:ext cx="1147315" cy="895220"/>
            <a:chOff x="156511" y="1414917"/>
            <a:chExt cx="4191021" cy="3656073"/>
          </a:xfrm>
        </p:grpSpPr>
        <p:sp>
          <p:nvSpPr>
            <p:cNvPr id="6" name="L-Shape 5">
              <a:extLst>
                <a:ext uri="{FF2B5EF4-FFF2-40B4-BE49-F238E27FC236}">
                  <a16:creationId xmlns:a16="http://schemas.microsoft.com/office/drawing/2014/main" id="{3C2B5D8C-0A3C-DB44-AB54-D384CD567243}"/>
                </a:ext>
              </a:extLst>
            </p:cNvPr>
            <p:cNvSpPr/>
            <p:nvPr/>
          </p:nvSpPr>
          <p:spPr>
            <a:xfrm rot="5400000">
              <a:off x="991011" y="1722848"/>
              <a:ext cx="2513639" cy="4182639"/>
            </a:xfrm>
            <a:prstGeom prst="corner">
              <a:avLst>
                <a:gd name="adj1" fmla="val 16120"/>
                <a:gd name="adj2" fmla="val 16110"/>
              </a:avLst>
            </a:prstGeom>
            <a:solidFill>
              <a:srgbClr val="3A778C"/>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 name="Freeform 7">
              <a:extLst>
                <a:ext uri="{FF2B5EF4-FFF2-40B4-BE49-F238E27FC236}">
                  <a16:creationId xmlns:a16="http://schemas.microsoft.com/office/drawing/2014/main" id="{0CF31117-E102-134D-AB0A-D5CD604D134D}"/>
                </a:ext>
              </a:extLst>
            </p:cNvPr>
            <p:cNvSpPr/>
            <p:nvPr/>
          </p:nvSpPr>
          <p:spPr>
            <a:xfrm>
              <a:off x="571424" y="2972557"/>
              <a:ext cx="3767727" cy="2098433"/>
            </a:xfrm>
            <a:custGeom>
              <a:avLst/>
              <a:gdLst>
                <a:gd name="connsiteX0" fmla="*/ 0 w 3776110"/>
                <a:gd name="connsiteY0" fmla="*/ 0 h 3309982"/>
                <a:gd name="connsiteX1" fmla="*/ 3776110 w 3776110"/>
                <a:gd name="connsiteY1" fmla="*/ 0 h 3309982"/>
                <a:gd name="connsiteX2" fmla="*/ 3776110 w 3776110"/>
                <a:gd name="connsiteY2" fmla="*/ 3309982 h 3309982"/>
                <a:gd name="connsiteX3" fmla="*/ 0 w 3776110"/>
                <a:gd name="connsiteY3" fmla="*/ 3309982 h 3309982"/>
                <a:gd name="connsiteX4" fmla="*/ 0 w 3776110"/>
                <a:gd name="connsiteY4" fmla="*/ 0 h 330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6110" h="3309982">
                  <a:moveTo>
                    <a:pt x="0" y="0"/>
                  </a:moveTo>
                  <a:lnTo>
                    <a:pt x="3776110" y="0"/>
                  </a:lnTo>
                  <a:lnTo>
                    <a:pt x="3776110" y="3309982"/>
                  </a:lnTo>
                  <a:lnTo>
                    <a:pt x="0" y="33099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lvl="1" algn="l" defTabSz="800100">
                <a:lnSpc>
                  <a:spcPct val="90000"/>
                </a:lnSpc>
                <a:spcBef>
                  <a:spcPct val="0"/>
                </a:spcBef>
                <a:spcAft>
                  <a:spcPct val="15000"/>
                </a:spcAft>
              </a:pPr>
              <a:r>
                <a:rPr lang="en-US" sz="1600" b="1" dirty="0"/>
                <a:t>Session 1: </a:t>
              </a:r>
              <a:r>
                <a:rPr lang="en-US" sz="1600" b="1" kern="1200" dirty="0"/>
                <a:t>3 Hours</a:t>
              </a:r>
            </a:p>
          </p:txBody>
        </p:sp>
        <p:sp>
          <p:nvSpPr>
            <p:cNvPr id="9" name="Triangle 8">
              <a:extLst>
                <a:ext uri="{FF2B5EF4-FFF2-40B4-BE49-F238E27FC236}">
                  <a16:creationId xmlns:a16="http://schemas.microsoft.com/office/drawing/2014/main" id="{8437BA79-334C-4F4D-9E94-A76851581395}"/>
                </a:ext>
              </a:extLst>
            </p:cNvPr>
            <p:cNvSpPr/>
            <p:nvPr/>
          </p:nvSpPr>
          <p:spPr>
            <a:xfrm>
              <a:off x="3635059" y="1414917"/>
              <a:ext cx="712473" cy="712473"/>
            </a:xfrm>
            <a:prstGeom prst="triangle">
              <a:avLst>
                <a:gd name="adj" fmla="val 100000"/>
              </a:avLst>
            </a:prstGeom>
            <a:solidFill>
              <a:srgbClr val="3A778C"/>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sp>
        <p:nvSpPr>
          <p:cNvPr id="17" name="TextBox 16">
            <a:extLst>
              <a:ext uri="{FF2B5EF4-FFF2-40B4-BE49-F238E27FC236}">
                <a16:creationId xmlns:a16="http://schemas.microsoft.com/office/drawing/2014/main" id="{0D7A62CC-A99F-244B-B6A1-502B090EC168}"/>
              </a:ext>
            </a:extLst>
          </p:cNvPr>
          <p:cNvSpPr txBox="1"/>
          <p:nvPr/>
        </p:nvSpPr>
        <p:spPr>
          <a:xfrm>
            <a:off x="413150" y="1486159"/>
            <a:ext cx="8227267" cy="1323439"/>
          </a:xfrm>
          <a:prstGeom prst="rect">
            <a:avLst/>
          </a:prstGeom>
          <a:noFill/>
        </p:spPr>
        <p:txBody>
          <a:bodyPr wrap="square" rtlCol="0">
            <a:spAutoFit/>
          </a:bodyPr>
          <a:lstStyle/>
          <a:p>
            <a:r>
              <a:rPr lang="en-US" sz="1600" b="1" dirty="0"/>
              <a:t>Prep: </a:t>
            </a:r>
            <a:r>
              <a:rPr lang="en-US" sz="1600" dirty="0"/>
              <a:t>Surveys sent out to all Centre technical and administrative staff that ask them to identify key stakeholders and processes that exist within the national agriculture policy  system. A systems map is created based on the responses of participants and an analysis of each segment of the policy-making process (agenda setting, design, adoption, implementation, evaluation and reform)  is created.</a:t>
            </a:r>
          </a:p>
        </p:txBody>
      </p:sp>
      <p:sp>
        <p:nvSpPr>
          <p:cNvPr id="18" name="TextBox 17">
            <a:extLst>
              <a:ext uri="{FF2B5EF4-FFF2-40B4-BE49-F238E27FC236}">
                <a16:creationId xmlns:a16="http://schemas.microsoft.com/office/drawing/2014/main" id="{88D5A360-9A38-E94F-805C-F18367F450D2}"/>
              </a:ext>
            </a:extLst>
          </p:cNvPr>
          <p:cNvSpPr txBox="1"/>
          <p:nvPr/>
        </p:nvSpPr>
        <p:spPr>
          <a:xfrm>
            <a:off x="413150" y="2927559"/>
            <a:ext cx="8227266" cy="2554545"/>
          </a:xfrm>
          <a:prstGeom prst="rect">
            <a:avLst/>
          </a:prstGeom>
          <a:noFill/>
        </p:spPr>
        <p:txBody>
          <a:bodyPr wrap="square" rtlCol="0">
            <a:spAutoFit/>
          </a:bodyPr>
          <a:lstStyle/>
          <a:p>
            <a:r>
              <a:rPr lang="en-US" sz="1600" b="1" dirty="0"/>
              <a:t>Process: </a:t>
            </a:r>
            <a:r>
              <a:rPr lang="en-US" sz="1600" dirty="0"/>
              <a:t>The systems map is shared with participants highlighting key insights and challenges before moving to breakout rooms to draw out further details on the policy making process and opportunities/barriers effecting impact.</a:t>
            </a:r>
          </a:p>
          <a:p>
            <a:endParaRPr lang="en-US" sz="1600" dirty="0"/>
          </a:p>
          <a:p>
            <a:r>
              <a:rPr lang="en-US" sz="1600" b="1" dirty="0"/>
              <a:t>Objectives: </a:t>
            </a:r>
            <a:r>
              <a:rPr lang="en-US" sz="1600" dirty="0"/>
              <a:t>PRCI Team members and Centre participants have a shared sense of the national policy environment and the Centre’s position within it.</a:t>
            </a:r>
          </a:p>
          <a:p>
            <a:br>
              <a:rPr lang="en-US" sz="1600" b="1" dirty="0"/>
            </a:br>
            <a:r>
              <a:rPr lang="en-US" sz="1600" b="1" dirty="0"/>
              <a:t>Outputs: </a:t>
            </a:r>
            <a:r>
              <a:rPr lang="en-US" sz="1600" dirty="0"/>
              <a:t>A systems map of the national agriculture policy system, specific organizational aspirations for a three-year time horizon identifying where the Centre would like to see itself in the agriculture policy system.</a:t>
            </a:r>
          </a:p>
        </p:txBody>
      </p:sp>
    </p:spTree>
    <p:extLst>
      <p:ext uri="{BB962C8B-B14F-4D97-AF65-F5344CB8AC3E}">
        <p14:creationId xmlns:p14="http://schemas.microsoft.com/office/powerpoint/2010/main" val="919256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D441B1-866D-D342-AFB6-D7DD11DD7D7B}"/>
              </a:ext>
            </a:extLst>
          </p:cNvPr>
          <p:cNvSpPr/>
          <p:nvPr/>
        </p:nvSpPr>
        <p:spPr>
          <a:xfrm>
            <a:off x="-2059" y="2"/>
            <a:ext cx="9144000" cy="1307505"/>
          </a:xfrm>
          <a:prstGeom prst="rect">
            <a:avLst/>
          </a:prstGeom>
          <a:solidFill>
            <a:srgbClr val="3A7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3A778C"/>
              </a:solidFill>
              <a:latin typeface="Calibri"/>
            </a:endParaRPr>
          </a:p>
        </p:txBody>
      </p:sp>
      <p:sp>
        <p:nvSpPr>
          <p:cNvPr id="7" name="TextBox 6">
            <a:extLst>
              <a:ext uri="{FF2B5EF4-FFF2-40B4-BE49-F238E27FC236}">
                <a16:creationId xmlns:a16="http://schemas.microsoft.com/office/drawing/2014/main" id="{1021B4DC-6481-A945-B089-33C7A2D7B261}"/>
              </a:ext>
            </a:extLst>
          </p:cNvPr>
          <p:cNvSpPr txBox="1"/>
          <p:nvPr/>
        </p:nvSpPr>
        <p:spPr>
          <a:xfrm>
            <a:off x="302741" y="299809"/>
            <a:ext cx="8534400" cy="707886"/>
          </a:xfrm>
          <a:prstGeom prst="rect">
            <a:avLst/>
          </a:prstGeom>
          <a:noFill/>
        </p:spPr>
        <p:txBody>
          <a:bodyPr wrap="square" rtlCol="0">
            <a:spAutoFit/>
          </a:bodyPr>
          <a:lstStyle/>
          <a:p>
            <a:pPr algn="ctr">
              <a:defRPr/>
            </a:pPr>
            <a:r>
              <a:rPr lang="en-US" sz="4000" dirty="0">
                <a:solidFill>
                  <a:prstClr val="white">
                    <a:lumMod val="95000"/>
                  </a:prstClr>
                </a:solidFill>
              </a:rPr>
              <a:t>Technical Gap Analysis</a:t>
            </a:r>
          </a:p>
        </p:txBody>
      </p:sp>
      <p:grpSp>
        <p:nvGrpSpPr>
          <p:cNvPr id="4" name="Group 3">
            <a:extLst>
              <a:ext uri="{FF2B5EF4-FFF2-40B4-BE49-F238E27FC236}">
                <a16:creationId xmlns:a16="http://schemas.microsoft.com/office/drawing/2014/main" id="{163A3D00-3CB7-774B-963C-7A5E2E1C33C5}"/>
              </a:ext>
            </a:extLst>
          </p:cNvPr>
          <p:cNvGrpSpPr/>
          <p:nvPr/>
        </p:nvGrpSpPr>
        <p:grpSpPr>
          <a:xfrm>
            <a:off x="302741" y="5662971"/>
            <a:ext cx="1115242" cy="895220"/>
            <a:chOff x="156511" y="1414917"/>
            <a:chExt cx="4191021" cy="3656073"/>
          </a:xfrm>
        </p:grpSpPr>
        <p:sp>
          <p:nvSpPr>
            <p:cNvPr id="6" name="L-Shape 5">
              <a:extLst>
                <a:ext uri="{FF2B5EF4-FFF2-40B4-BE49-F238E27FC236}">
                  <a16:creationId xmlns:a16="http://schemas.microsoft.com/office/drawing/2014/main" id="{3C2B5D8C-0A3C-DB44-AB54-D384CD567243}"/>
                </a:ext>
              </a:extLst>
            </p:cNvPr>
            <p:cNvSpPr/>
            <p:nvPr/>
          </p:nvSpPr>
          <p:spPr>
            <a:xfrm rot="5400000">
              <a:off x="991011" y="1722848"/>
              <a:ext cx="2513639" cy="4182639"/>
            </a:xfrm>
            <a:prstGeom prst="corner">
              <a:avLst>
                <a:gd name="adj1" fmla="val 16120"/>
                <a:gd name="adj2" fmla="val 16110"/>
              </a:avLst>
            </a:prstGeom>
            <a:solidFill>
              <a:srgbClr val="3A778C"/>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 name="Freeform 7">
              <a:extLst>
                <a:ext uri="{FF2B5EF4-FFF2-40B4-BE49-F238E27FC236}">
                  <a16:creationId xmlns:a16="http://schemas.microsoft.com/office/drawing/2014/main" id="{0CF31117-E102-134D-AB0A-D5CD604D134D}"/>
                </a:ext>
              </a:extLst>
            </p:cNvPr>
            <p:cNvSpPr/>
            <p:nvPr/>
          </p:nvSpPr>
          <p:spPr>
            <a:xfrm>
              <a:off x="571424" y="2972557"/>
              <a:ext cx="3767727" cy="2098433"/>
            </a:xfrm>
            <a:custGeom>
              <a:avLst/>
              <a:gdLst>
                <a:gd name="connsiteX0" fmla="*/ 0 w 3776110"/>
                <a:gd name="connsiteY0" fmla="*/ 0 h 3309982"/>
                <a:gd name="connsiteX1" fmla="*/ 3776110 w 3776110"/>
                <a:gd name="connsiteY1" fmla="*/ 0 h 3309982"/>
                <a:gd name="connsiteX2" fmla="*/ 3776110 w 3776110"/>
                <a:gd name="connsiteY2" fmla="*/ 3309982 h 3309982"/>
                <a:gd name="connsiteX3" fmla="*/ 0 w 3776110"/>
                <a:gd name="connsiteY3" fmla="*/ 3309982 h 3309982"/>
                <a:gd name="connsiteX4" fmla="*/ 0 w 3776110"/>
                <a:gd name="connsiteY4" fmla="*/ 0 h 330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6110" h="3309982">
                  <a:moveTo>
                    <a:pt x="0" y="0"/>
                  </a:moveTo>
                  <a:lnTo>
                    <a:pt x="3776110" y="0"/>
                  </a:lnTo>
                  <a:lnTo>
                    <a:pt x="3776110" y="3309982"/>
                  </a:lnTo>
                  <a:lnTo>
                    <a:pt x="0" y="33099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lvl="1" algn="l" defTabSz="800100">
                <a:lnSpc>
                  <a:spcPct val="90000"/>
                </a:lnSpc>
                <a:spcBef>
                  <a:spcPct val="0"/>
                </a:spcBef>
                <a:spcAft>
                  <a:spcPct val="15000"/>
                </a:spcAft>
              </a:pPr>
              <a:r>
                <a:rPr lang="en-US" sz="1600" b="1" dirty="0"/>
                <a:t>Session 2 2.5</a:t>
              </a:r>
              <a:r>
                <a:rPr lang="en-US" sz="1600" b="1" kern="1200" dirty="0"/>
                <a:t> Hours</a:t>
              </a:r>
            </a:p>
          </p:txBody>
        </p:sp>
        <p:sp>
          <p:nvSpPr>
            <p:cNvPr id="9" name="Triangle 8">
              <a:extLst>
                <a:ext uri="{FF2B5EF4-FFF2-40B4-BE49-F238E27FC236}">
                  <a16:creationId xmlns:a16="http://schemas.microsoft.com/office/drawing/2014/main" id="{8437BA79-334C-4F4D-9E94-A76851581395}"/>
                </a:ext>
              </a:extLst>
            </p:cNvPr>
            <p:cNvSpPr/>
            <p:nvPr/>
          </p:nvSpPr>
          <p:spPr>
            <a:xfrm>
              <a:off x="3635059" y="1414917"/>
              <a:ext cx="712473" cy="712473"/>
            </a:xfrm>
            <a:prstGeom prst="triangle">
              <a:avLst>
                <a:gd name="adj" fmla="val 100000"/>
              </a:avLst>
            </a:prstGeom>
            <a:solidFill>
              <a:srgbClr val="3A778C"/>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sp>
        <p:nvSpPr>
          <p:cNvPr id="13" name="TextBox 12">
            <a:extLst>
              <a:ext uri="{FF2B5EF4-FFF2-40B4-BE49-F238E27FC236}">
                <a16:creationId xmlns:a16="http://schemas.microsoft.com/office/drawing/2014/main" id="{603D4F4A-1259-6F46-930F-975563175193}"/>
              </a:ext>
            </a:extLst>
          </p:cNvPr>
          <p:cNvSpPr txBox="1"/>
          <p:nvPr/>
        </p:nvSpPr>
        <p:spPr>
          <a:xfrm>
            <a:off x="413150" y="1486159"/>
            <a:ext cx="8227267" cy="584775"/>
          </a:xfrm>
          <a:prstGeom prst="rect">
            <a:avLst/>
          </a:prstGeom>
          <a:noFill/>
        </p:spPr>
        <p:txBody>
          <a:bodyPr wrap="square" rtlCol="0">
            <a:spAutoFit/>
          </a:bodyPr>
          <a:lstStyle/>
          <a:p>
            <a:r>
              <a:rPr lang="en-US" sz="1600" b="1" dirty="0"/>
              <a:t>Prep: </a:t>
            </a:r>
            <a:r>
              <a:rPr lang="en-US" sz="1600" dirty="0"/>
              <a:t>Results from an organizational and gender survey + reflection questions sent to participants to review. </a:t>
            </a:r>
          </a:p>
        </p:txBody>
      </p:sp>
      <p:sp>
        <p:nvSpPr>
          <p:cNvPr id="14" name="TextBox 13">
            <a:extLst>
              <a:ext uri="{FF2B5EF4-FFF2-40B4-BE49-F238E27FC236}">
                <a16:creationId xmlns:a16="http://schemas.microsoft.com/office/drawing/2014/main" id="{78AF6B94-8752-A642-9327-FB3F6DB094F9}"/>
              </a:ext>
            </a:extLst>
          </p:cNvPr>
          <p:cNvSpPr txBox="1"/>
          <p:nvPr/>
        </p:nvSpPr>
        <p:spPr>
          <a:xfrm>
            <a:off x="413150" y="2172601"/>
            <a:ext cx="8227266" cy="3046988"/>
          </a:xfrm>
          <a:prstGeom prst="rect">
            <a:avLst/>
          </a:prstGeom>
          <a:noFill/>
        </p:spPr>
        <p:txBody>
          <a:bodyPr wrap="square" rtlCol="0">
            <a:spAutoFit/>
          </a:bodyPr>
          <a:lstStyle/>
          <a:p>
            <a:r>
              <a:rPr lang="en-US" sz="1600" b="1" dirty="0"/>
              <a:t>Process: </a:t>
            </a:r>
            <a:r>
              <a:rPr lang="en-US" sz="1600" dirty="0"/>
              <a:t>All technical team members are expected to attend this section. The session begins with a group discussion based on the results of the gender and organizational surveys. Participants are encouraged to respond to 1) how gender considerations are integrated into their organizational strategy and 2) how their research efforts translate/support organizational strengthening. Participants are asked to consider what resources are needed to help their organization achieve their three-year goals identified in session one.</a:t>
            </a:r>
          </a:p>
          <a:p>
            <a:endParaRPr lang="en-US" sz="1600" dirty="0"/>
          </a:p>
          <a:p>
            <a:r>
              <a:rPr lang="en-US" sz="1600" b="1" dirty="0"/>
              <a:t>Objectives: </a:t>
            </a:r>
            <a:r>
              <a:rPr lang="en-US" sz="1600" dirty="0"/>
              <a:t>Researchers identify and share the technical capacities and resources needed to help the Centre achieve their three-year goals.</a:t>
            </a:r>
          </a:p>
          <a:p>
            <a:br>
              <a:rPr lang="en-US" sz="1600" b="1" dirty="0"/>
            </a:br>
            <a:r>
              <a:rPr lang="en-US" sz="1600" b="1" dirty="0"/>
              <a:t>Outputs: </a:t>
            </a:r>
            <a:r>
              <a:rPr lang="en-US" sz="1600" dirty="0"/>
              <a:t>A prioritized list of needed technical capacities and resources focused on a three-year time horizon.</a:t>
            </a:r>
          </a:p>
        </p:txBody>
      </p:sp>
      <p:pic>
        <p:nvPicPr>
          <p:cNvPr id="2" name="Picture 1">
            <a:extLst>
              <a:ext uri="{FF2B5EF4-FFF2-40B4-BE49-F238E27FC236}">
                <a16:creationId xmlns:a16="http://schemas.microsoft.com/office/drawing/2014/main" id="{BD95293D-8CCC-4EB8-9B3D-648DD2E892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6388488"/>
            <a:ext cx="1828800" cy="469512"/>
          </a:xfrm>
          <a:prstGeom prst="rect">
            <a:avLst/>
          </a:prstGeom>
        </p:spPr>
      </p:pic>
    </p:spTree>
    <p:extLst>
      <p:ext uri="{BB962C8B-B14F-4D97-AF65-F5344CB8AC3E}">
        <p14:creationId xmlns:p14="http://schemas.microsoft.com/office/powerpoint/2010/main" val="1123351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4518ED-0EAD-406B-AE5F-13BFEA4C2C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6388488"/>
            <a:ext cx="1828800" cy="469512"/>
          </a:xfrm>
          <a:prstGeom prst="rect">
            <a:avLst/>
          </a:prstGeom>
        </p:spPr>
      </p:pic>
      <p:sp>
        <p:nvSpPr>
          <p:cNvPr id="5" name="Rectangle 4">
            <a:extLst>
              <a:ext uri="{FF2B5EF4-FFF2-40B4-BE49-F238E27FC236}">
                <a16:creationId xmlns:a16="http://schemas.microsoft.com/office/drawing/2014/main" id="{62D441B1-866D-D342-AFB6-D7DD11DD7D7B}"/>
              </a:ext>
            </a:extLst>
          </p:cNvPr>
          <p:cNvSpPr/>
          <p:nvPr/>
        </p:nvSpPr>
        <p:spPr>
          <a:xfrm>
            <a:off x="-2059" y="2"/>
            <a:ext cx="9144000" cy="1307505"/>
          </a:xfrm>
          <a:prstGeom prst="rect">
            <a:avLst/>
          </a:prstGeom>
          <a:solidFill>
            <a:srgbClr val="3A7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3A778C"/>
              </a:solidFill>
              <a:latin typeface="Calibri"/>
            </a:endParaRPr>
          </a:p>
        </p:txBody>
      </p:sp>
      <p:sp>
        <p:nvSpPr>
          <p:cNvPr id="7" name="TextBox 6">
            <a:extLst>
              <a:ext uri="{FF2B5EF4-FFF2-40B4-BE49-F238E27FC236}">
                <a16:creationId xmlns:a16="http://schemas.microsoft.com/office/drawing/2014/main" id="{1021B4DC-6481-A945-B089-33C7A2D7B261}"/>
              </a:ext>
            </a:extLst>
          </p:cNvPr>
          <p:cNvSpPr txBox="1"/>
          <p:nvPr/>
        </p:nvSpPr>
        <p:spPr>
          <a:xfrm>
            <a:off x="302741" y="299809"/>
            <a:ext cx="8534400" cy="707886"/>
          </a:xfrm>
          <a:prstGeom prst="rect">
            <a:avLst/>
          </a:prstGeom>
          <a:noFill/>
        </p:spPr>
        <p:txBody>
          <a:bodyPr wrap="square" rtlCol="0">
            <a:spAutoFit/>
          </a:bodyPr>
          <a:lstStyle/>
          <a:p>
            <a:pPr algn="ctr">
              <a:defRPr/>
            </a:pPr>
            <a:r>
              <a:rPr lang="en-US" sz="4000" dirty="0">
                <a:solidFill>
                  <a:prstClr val="white">
                    <a:lumMod val="95000"/>
                  </a:prstClr>
                </a:solidFill>
              </a:rPr>
              <a:t>Organizational Gap Analysis</a:t>
            </a:r>
          </a:p>
        </p:txBody>
      </p:sp>
      <p:grpSp>
        <p:nvGrpSpPr>
          <p:cNvPr id="4" name="Group 3">
            <a:extLst>
              <a:ext uri="{FF2B5EF4-FFF2-40B4-BE49-F238E27FC236}">
                <a16:creationId xmlns:a16="http://schemas.microsoft.com/office/drawing/2014/main" id="{163A3D00-3CB7-774B-963C-7A5E2E1C33C5}"/>
              </a:ext>
            </a:extLst>
          </p:cNvPr>
          <p:cNvGrpSpPr/>
          <p:nvPr/>
        </p:nvGrpSpPr>
        <p:grpSpPr>
          <a:xfrm>
            <a:off x="302741" y="5662971"/>
            <a:ext cx="1327276" cy="895220"/>
            <a:chOff x="156511" y="1414917"/>
            <a:chExt cx="4987833" cy="3656073"/>
          </a:xfrm>
        </p:grpSpPr>
        <p:sp>
          <p:nvSpPr>
            <p:cNvPr id="6" name="L-Shape 5">
              <a:extLst>
                <a:ext uri="{FF2B5EF4-FFF2-40B4-BE49-F238E27FC236}">
                  <a16:creationId xmlns:a16="http://schemas.microsoft.com/office/drawing/2014/main" id="{3C2B5D8C-0A3C-DB44-AB54-D384CD567243}"/>
                </a:ext>
              </a:extLst>
            </p:cNvPr>
            <p:cNvSpPr/>
            <p:nvPr/>
          </p:nvSpPr>
          <p:spPr>
            <a:xfrm rot="5400000">
              <a:off x="991011" y="1722848"/>
              <a:ext cx="2513639" cy="4182639"/>
            </a:xfrm>
            <a:prstGeom prst="corner">
              <a:avLst>
                <a:gd name="adj1" fmla="val 16120"/>
                <a:gd name="adj2" fmla="val 16110"/>
              </a:avLst>
            </a:prstGeom>
            <a:solidFill>
              <a:srgbClr val="3A778C"/>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 name="Freeform 7">
              <a:extLst>
                <a:ext uri="{FF2B5EF4-FFF2-40B4-BE49-F238E27FC236}">
                  <a16:creationId xmlns:a16="http://schemas.microsoft.com/office/drawing/2014/main" id="{0CF31117-E102-134D-AB0A-D5CD604D134D}"/>
                </a:ext>
              </a:extLst>
            </p:cNvPr>
            <p:cNvSpPr/>
            <p:nvPr/>
          </p:nvSpPr>
          <p:spPr>
            <a:xfrm>
              <a:off x="571418" y="2972556"/>
              <a:ext cx="4572926" cy="2098434"/>
            </a:xfrm>
            <a:custGeom>
              <a:avLst/>
              <a:gdLst>
                <a:gd name="connsiteX0" fmla="*/ 0 w 3776110"/>
                <a:gd name="connsiteY0" fmla="*/ 0 h 3309982"/>
                <a:gd name="connsiteX1" fmla="*/ 3776110 w 3776110"/>
                <a:gd name="connsiteY1" fmla="*/ 0 h 3309982"/>
                <a:gd name="connsiteX2" fmla="*/ 3776110 w 3776110"/>
                <a:gd name="connsiteY2" fmla="*/ 3309982 h 3309982"/>
                <a:gd name="connsiteX3" fmla="*/ 0 w 3776110"/>
                <a:gd name="connsiteY3" fmla="*/ 3309982 h 3309982"/>
                <a:gd name="connsiteX4" fmla="*/ 0 w 3776110"/>
                <a:gd name="connsiteY4" fmla="*/ 0 h 330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6110" h="3309982">
                  <a:moveTo>
                    <a:pt x="0" y="0"/>
                  </a:moveTo>
                  <a:lnTo>
                    <a:pt x="3776110" y="0"/>
                  </a:lnTo>
                  <a:lnTo>
                    <a:pt x="3776110" y="3309982"/>
                  </a:lnTo>
                  <a:lnTo>
                    <a:pt x="0" y="33099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lvl="1" algn="l" defTabSz="800100">
                <a:lnSpc>
                  <a:spcPct val="90000"/>
                </a:lnSpc>
                <a:spcBef>
                  <a:spcPct val="0"/>
                </a:spcBef>
                <a:spcAft>
                  <a:spcPct val="15000"/>
                </a:spcAft>
              </a:pPr>
              <a:r>
                <a:rPr lang="en-US" sz="1600" b="1" dirty="0"/>
                <a:t>Session 3 2.5</a:t>
              </a:r>
              <a:r>
                <a:rPr lang="en-US" sz="1600" b="1" kern="1200" dirty="0"/>
                <a:t> Hours</a:t>
              </a:r>
            </a:p>
          </p:txBody>
        </p:sp>
        <p:sp>
          <p:nvSpPr>
            <p:cNvPr id="9" name="Triangle 8">
              <a:extLst>
                <a:ext uri="{FF2B5EF4-FFF2-40B4-BE49-F238E27FC236}">
                  <a16:creationId xmlns:a16="http://schemas.microsoft.com/office/drawing/2014/main" id="{8437BA79-334C-4F4D-9E94-A76851581395}"/>
                </a:ext>
              </a:extLst>
            </p:cNvPr>
            <p:cNvSpPr/>
            <p:nvPr/>
          </p:nvSpPr>
          <p:spPr>
            <a:xfrm>
              <a:off x="3635059" y="1414917"/>
              <a:ext cx="712473" cy="712473"/>
            </a:xfrm>
            <a:prstGeom prst="triangle">
              <a:avLst>
                <a:gd name="adj" fmla="val 100000"/>
              </a:avLst>
            </a:prstGeom>
            <a:solidFill>
              <a:srgbClr val="3A778C"/>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sp>
        <p:nvSpPr>
          <p:cNvPr id="13" name="TextBox 12">
            <a:extLst>
              <a:ext uri="{FF2B5EF4-FFF2-40B4-BE49-F238E27FC236}">
                <a16:creationId xmlns:a16="http://schemas.microsoft.com/office/drawing/2014/main" id="{603D4F4A-1259-6F46-930F-975563175193}"/>
              </a:ext>
            </a:extLst>
          </p:cNvPr>
          <p:cNvSpPr txBox="1"/>
          <p:nvPr/>
        </p:nvSpPr>
        <p:spPr>
          <a:xfrm>
            <a:off x="413150" y="1486159"/>
            <a:ext cx="8227267" cy="584775"/>
          </a:xfrm>
          <a:prstGeom prst="rect">
            <a:avLst/>
          </a:prstGeom>
          <a:noFill/>
        </p:spPr>
        <p:txBody>
          <a:bodyPr wrap="square" rtlCol="0">
            <a:spAutoFit/>
          </a:bodyPr>
          <a:lstStyle/>
          <a:p>
            <a:r>
              <a:rPr lang="en-US" sz="1600" b="1" dirty="0"/>
              <a:t>Prep: </a:t>
            </a:r>
            <a:r>
              <a:rPr lang="en-US" sz="1600" dirty="0"/>
              <a:t>Results from an organizational and gender survey + reflection questions sent to participants to review. </a:t>
            </a:r>
          </a:p>
        </p:txBody>
      </p:sp>
      <p:sp>
        <p:nvSpPr>
          <p:cNvPr id="14" name="TextBox 13">
            <a:extLst>
              <a:ext uri="{FF2B5EF4-FFF2-40B4-BE49-F238E27FC236}">
                <a16:creationId xmlns:a16="http://schemas.microsoft.com/office/drawing/2014/main" id="{78AF6B94-8752-A642-9327-FB3F6DB094F9}"/>
              </a:ext>
            </a:extLst>
          </p:cNvPr>
          <p:cNvSpPr txBox="1"/>
          <p:nvPr/>
        </p:nvSpPr>
        <p:spPr>
          <a:xfrm>
            <a:off x="413150" y="2172601"/>
            <a:ext cx="8227266" cy="3293209"/>
          </a:xfrm>
          <a:prstGeom prst="rect">
            <a:avLst/>
          </a:prstGeom>
          <a:noFill/>
        </p:spPr>
        <p:txBody>
          <a:bodyPr wrap="square" rtlCol="0">
            <a:spAutoFit/>
          </a:bodyPr>
          <a:lstStyle/>
          <a:p>
            <a:r>
              <a:rPr lang="en-US" sz="1600" b="1" dirty="0"/>
              <a:t>Process: </a:t>
            </a:r>
            <a:r>
              <a:rPr lang="en-US" sz="1600" dirty="0"/>
              <a:t>All administrative team members are expected to attend this section. The administrative staff works through a process to identify what key capacities are needed to enact policy change. A group discussion confirms whether the Centre is organizationally  in a position to deliver on those determinants. If the answer is no, then the question becomes, “how do we acquire these capacities?”. The administrative staff works through each of the policy goals using the kaleidoscope model as a capacity assessment tool and patterns of capacity needs begin to emerge. From these patterns, capacity priorities can be set.  </a:t>
            </a:r>
          </a:p>
          <a:p>
            <a:endParaRPr lang="en-US" sz="1600" dirty="0"/>
          </a:p>
          <a:p>
            <a:r>
              <a:rPr lang="en-US" sz="1600" b="1" dirty="0"/>
              <a:t>Objectives: </a:t>
            </a:r>
            <a:r>
              <a:rPr lang="en-US" sz="1600" dirty="0"/>
              <a:t>Administrators identify and share the organizational capacities and resources needed to help the Centre achieve their three-year goals.</a:t>
            </a:r>
          </a:p>
          <a:p>
            <a:br>
              <a:rPr lang="en-US" sz="1600" b="1" dirty="0"/>
            </a:br>
            <a:r>
              <a:rPr lang="en-US" sz="1600" b="1" dirty="0"/>
              <a:t>Outputs: </a:t>
            </a:r>
            <a:r>
              <a:rPr lang="en-US" sz="1600" dirty="0"/>
              <a:t>A prioritized list of needed organizational capacities and resources focused on a three-year time horizon.</a:t>
            </a:r>
          </a:p>
        </p:txBody>
      </p:sp>
    </p:spTree>
    <p:extLst>
      <p:ext uri="{BB962C8B-B14F-4D97-AF65-F5344CB8AC3E}">
        <p14:creationId xmlns:p14="http://schemas.microsoft.com/office/powerpoint/2010/main" val="2632329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4518ED-0EAD-406B-AE5F-13BFEA4C2C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6388488"/>
            <a:ext cx="1828800" cy="469512"/>
          </a:xfrm>
          <a:prstGeom prst="rect">
            <a:avLst/>
          </a:prstGeom>
        </p:spPr>
      </p:pic>
      <p:sp>
        <p:nvSpPr>
          <p:cNvPr id="5" name="Rectangle 4">
            <a:extLst>
              <a:ext uri="{FF2B5EF4-FFF2-40B4-BE49-F238E27FC236}">
                <a16:creationId xmlns:a16="http://schemas.microsoft.com/office/drawing/2014/main" id="{62D441B1-866D-D342-AFB6-D7DD11DD7D7B}"/>
              </a:ext>
            </a:extLst>
          </p:cNvPr>
          <p:cNvSpPr/>
          <p:nvPr/>
        </p:nvSpPr>
        <p:spPr>
          <a:xfrm>
            <a:off x="-2059" y="2"/>
            <a:ext cx="9144000" cy="1307505"/>
          </a:xfrm>
          <a:prstGeom prst="rect">
            <a:avLst/>
          </a:prstGeom>
          <a:solidFill>
            <a:srgbClr val="3A7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3A778C"/>
              </a:solidFill>
              <a:latin typeface="Calibri"/>
            </a:endParaRPr>
          </a:p>
        </p:txBody>
      </p:sp>
      <p:sp>
        <p:nvSpPr>
          <p:cNvPr id="7" name="TextBox 6">
            <a:extLst>
              <a:ext uri="{FF2B5EF4-FFF2-40B4-BE49-F238E27FC236}">
                <a16:creationId xmlns:a16="http://schemas.microsoft.com/office/drawing/2014/main" id="{1021B4DC-6481-A945-B089-33C7A2D7B261}"/>
              </a:ext>
            </a:extLst>
          </p:cNvPr>
          <p:cNvSpPr txBox="1"/>
          <p:nvPr/>
        </p:nvSpPr>
        <p:spPr>
          <a:xfrm>
            <a:off x="302741" y="299809"/>
            <a:ext cx="8534400" cy="707886"/>
          </a:xfrm>
          <a:prstGeom prst="rect">
            <a:avLst/>
          </a:prstGeom>
          <a:noFill/>
        </p:spPr>
        <p:txBody>
          <a:bodyPr wrap="square" rtlCol="0">
            <a:spAutoFit/>
          </a:bodyPr>
          <a:lstStyle/>
          <a:p>
            <a:pPr algn="ctr">
              <a:defRPr/>
            </a:pPr>
            <a:r>
              <a:rPr lang="en-US" sz="4000" dirty="0">
                <a:solidFill>
                  <a:prstClr val="white">
                    <a:lumMod val="95000"/>
                  </a:prstClr>
                </a:solidFill>
                <a:latin typeface="Calibri"/>
              </a:rPr>
              <a:t>Capacity Development Plan</a:t>
            </a:r>
          </a:p>
        </p:txBody>
      </p:sp>
      <p:grpSp>
        <p:nvGrpSpPr>
          <p:cNvPr id="4" name="Group 3">
            <a:extLst>
              <a:ext uri="{FF2B5EF4-FFF2-40B4-BE49-F238E27FC236}">
                <a16:creationId xmlns:a16="http://schemas.microsoft.com/office/drawing/2014/main" id="{163A3D00-3CB7-774B-963C-7A5E2E1C33C5}"/>
              </a:ext>
            </a:extLst>
          </p:cNvPr>
          <p:cNvGrpSpPr/>
          <p:nvPr/>
        </p:nvGrpSpPr>
        <p:grpSpPr>
          <a:xfrm>
            <a:off x="302741" y="5662971"/>
            <a:ext cx="1446546" cy="895220"/>
            <a:chOff x="156511" y="1414917"/>
            <a:chExt cx="5436044" cy="3656073"/>
          </a:xfrm>
        </p:grpSpPr>
        <p:sp>
          <p:nvSpPr>
            <p:cNvPr id="6" name="L-Shape 5">
              <a:extLst>
                <a:ext uri="{FF2B5EF4-FFF2-40B4-BE49-F238E27FC236}">
                  <a16:creationId xmlns:a16="http://schemas.microsoft.com/office/drawing/2014/main" id="{3C2B5D8C-0A3C-DB44-AB54-D384CD567243}"/>
                </a:ext>
              </a:extLst>
            </p:cNvPr>
            <p:cNvSpPr/>
            <p:nvPr/>
          </p:nvSpPr>
          <p:spPr>
            <a:xfrm rot="5400000">
              <a:off x="991011" y="1722848"/>
              <a:ext cx="2513639" cy="4182639"/>
            </a:xfrm>
            <a:prstGeom prst="corner">
              <a:avLst>
                <a:gd name="adj1" fmla="val 16120"/>
                <a:gd name="adj2" fmla="val 16110"/>
              </a:avLst>
            </a:prstGeom>
            <a:solidFill>
              <a:srgbClr val="3A778C"/>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 name="Freeform 7">
              <a:extLst>
                <a:ext uri="{FF2B5EF4-FFF2-40B4-BE49-F238E27FC236}">
                  <a16:creationId xmlns:a16="http://schemas.microsoft.com/office/drawing/2014/main" id="{0CF31117-E102-134D-AB0A-D5CD604D134D}"/>
                </a:ext>
              </a:extLst>
            </p:cNvPr>
            <p:cNvSpPr/>
            <p:nvPr/>
          </p:nvSpPr>
          <p:spPr>
            <a:xfrm>
              <a:off x="571418" y="2972556"/>
              <a:ext cx="5021137" cy="2098434"/>
            </a:xfrm>
            <a:custGeom>
              <a:avLst/>
              <a:gdLst>
                <a:gd name="connsiteX0" fmla="*/ 0 w 3776110"/>
                <a:gd name="connsiteY0" fmla="*/ 0 h 3309982"/>
                <a:gd name="connsiteX1" fmla="*/ 3776110 w 3776110"/>
                <a:gd name="connsiteY1" fmla="*/ 0 h 3309982"/>
                <a:gd name="connsiteX2" fmla="*/ 3776110 w 3776110"/>
                <a:gd name="connsiteY2" fmla="*/ 3309982 h 3309982"/>
                <a:gd name="connsiteX3" fmla="*/ 0 w 3776110"/>
                <a:gd name="connsiteY3" fmla="*/ 3309982 h 3309982"/>
                <a:gd name="connsiteX4" fmla="*/ 0 w 3776110"/>
                <a:gd name="connsiteY4" fmla="*/ 0 h 330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6110" h="3309982">
                  <a:moveTo>
                    <a:pt x="0" y="0"/>
                  </a:moveTo>
                  <a:lnTo>
                    <a:pt x="3776110" y="0"/>
                  </a:lnTo>
                  <a:lnTo>
                    <a:pt x="3776110" y="3309982"/>
                  </a:lnTo>
                  <a:lnTo>
                    <a:pt x="0" y="33099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lvl="1" algn="l" defTabSz="800100">
                <a:lnSpc>
                  <a:spcPct val="90000"/>
                </a:lnSpc>
                <a:spcBef>
                  <a:spcPct val="0"/>
                </a:spcBef>
                <a:spcAft>
                  <a:spcPct val="15000"/>
                </a:spcAft>
              </a:pPr>
              <a:r>
                <a:rPr lang="en-US" sz="1600" b="1" dirty="0"/>
                <a:t>Session 4+5</a:t>
              </a:r>
            </a:p>
            <a:p>
              <a:pPr marL="0" lvl="1" algn="l" defTabSz="800100">
                <a:lnSpc>
                  <a:spcPct val="90000"/>
                </a:lnSpc>
                <a:spcBef>
                  <a:spcPct val="0"/>
                </a:spcBef>
                <a:spcAft>
                  <a:spcPct val="15000"/>
                </a:spcAft>
              </a:pPr>
              <a:r>
                <a:rPr lang="en-US" sz="1600" b="1" kern="1200" dirty="0"/>
                <a:t>2 Hours/each</a:t>
              </a:r>
            </a:p>
          </p:txBody>
        </p:sp>
        <p:sp>
          <p:nvSpPr>
            <p:cNvPr id="9" name="Triangle 8">
              <a:extLst>
                <a:ext uri="{FF2B5EF4-FFF2-40B4-BE49-F238E27FC236}">
                  <a16:creationId xmlns:a16="http://schemas.microsoft.com/office/drawing/2014/main" id="{8437BA79-334C-4F4D-9E94-A76851581395}"/>
                </a:ext>
              </a:extLst>
            </p:cNvPr>
            <p:cNvSpPr/>
            <p:nvPr/>
          </p:nvSpPr>
          <p:spPr>
            <a:xfrm>
              <a:off x="3635059" y="1414917"/>
              <a:ext cx="712473" cy="712473"/>
            </a:xfrm>
            <a:prstGeom prst="triangle">
              <a:avLst>
                <a:gd name="adj" fmla="val 100000"/>
              </a:avLst>
            </a:prstGeom>
            <a:solidFill>
              <a:srgbClr val="3A778C"/>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sp>
        <p:nvSpPr>
          <p:cNvPr id="13" name="TextBox 12">
            <a:extLst>
              <a:ext uri="{FF2B5EF4-FFF2-40B4-BE49-F238E27FC236}">
                <a16:creationId xmlns:a16="http://schemas.microsoft.com/office/drawing/2014/main" id="{603D4F4A-1259-6F46-930F-975563175193}"/>
              </a:ext>
            </a:extLst>
          </p:cNvPr>
          <p:cNvSpPr txBox="1"/>
          <p:nvPr/>
        </p:nvSpPr>
        <p:spPr>
          <a:xfrm>
            <a:off x="302740" y="1450726"/>
            <a:ext cx="8364182" cy="584775"/>
          </a:xfrm>
          <a:prstGeom prst="rect">
            <a:avLst/>
          </a:prstGeom>
          <a:noFill/>
        </p:spPr>
        <p:txBody>
          <a:bodyPr wrap="square" rtlCol="0">
            <a:spAutoFit/>
          </a:bodyPr>
          <a:lstStyle/>
          <a:p>
            <a:r>
              <a:rPr lang="en-US" sz="1600" b="1" dirty="0"/>
              <a:t>Prep: </a:t>
            </a:r>
            <a:r>
              <a:rPr lang="en-US" sz="1600" dirty="0"/>
              <a:t>The</a:t>
            </a:r>
            <a:r>
              <a:rPr lang="en-US" sz="1600" b="1" dirty="0"/>
              <a:t> </a:t>
            </a:r>
            <a:r>
              <a:rPr lang="en-US" sz="1600" dirty="0"/>
              <a:t>Centre will select two members of the administrative and technical team to attend sessions 4+5.</a:t>
            </a:r>
          </a:p>
        </p:txBody>
      </p:sp>
      <p:sp>
        <p:nvSpPr>
          <p:cNvPr id="14" name="TextBox 13">
            <a:extLst>
              <a:ext uri="{FF2B5EF4-FFF2-40B4-BE49-F238E27FC236}">
                <a16:creationId xmlns:a16="http://schemas.microsoft.com/office/drawing/2014/main" id="{78AF6B94-8752-A642-9327-FB3F6DB094F9}"/>
              </a:ext>
            </a:extLst>
          </p:cNvPr>
          <p:cNvSpPr txBox="1"/>
          <p:nvPr/>
        </p:nvSpPr>
        <p:spPr>
          <a:xfrm>
            <a:off x="302740" y="2115694"/>
            <a:ext cx="8364182" cy="3539430"/>
          </a:xfrm>
          <a:prstGeom prst="rect">
            <a:avLst/>
          </a:prstGeom>
          <a:noFill/>
        </p:spPr>
        <p:txBody>
          <a:bodyPr wrap="square" rtlCol="0">
            <a:spAutoFit/>
          </a:bodyPr>
          <a:lstStyle/>
          <a:p>
            <a:r>
              <a:rPr lang="en-US" sz="1600" b="1" dirty="0"/>
              <a:t>Process: </a:t>
            </a:r>
            <a:r>
              <a:rPr lang="en-US" sz="1600" dirty="0"/>
              <a:t>Representative team members will identify capacity development goals based on their mutual administrative and technical priorities They will create an action plan based on those goals, which will be shared between the organization and FSP-PRCI. This will allow for real-time monitoring of the progress of the capacity development efforts and will remain as a shared document between the organization and FSP-RCI capacity development lead.</a:t>
            </a:r>
          </a:p>
          <a:p>
            <a:endParaRPr lang="en-US" sz="1600" dirty="0"/>
          </a:p>
          <a:p>
            <a:r>
              <a:rPr lang="en-US" sz="1600" b="1" dirty="0"/>
              <a:t>Objective: </a:t>
            </a:r>
            <a:r>
              <a:rPr lang="en-US" sz="1600" dirty="0"/>
              <a:t>Develop a three-year action plan that prioritizes the Centre’s capacity development goals and identifies the strategic actions and budget needed to feasibly achieve these goals. The Centre will also identify a process for monitoring the progress of the action plan.</a:t>
            </a:r>
            <a:endParaRPr lang="en-US" sz="1600" b="1" dirty="0"/>
          </a:p>
          <a:p>
            <a:endParaRPr lang="en-US" sz="1600" dirty="0"/>
          </a:p>
          <a:p>
            <a:r>
              <a:rPr lang="en-US" sz="1600" b="1" dirty="0"/>
              <a:t>Output:</a:t>
            </a:r>
            <a:r>
              <a:rPr lang="en-US" sz="1600" dirty="0"/>
              <a:t> 1) A detailed action plan for the Centre which includes time-bound indicators and a budget for the acquisition of each of the priorities defined in sessions 2+3. 2) An identified capacity development lead within the organization who will be responsible for monitoring and updating the progress of the plan. </a:t>
            </a:r>
            <a:endParaRPr lang="en-US" sz="1600" b="1" dirty="0"/>
          </a:p>
        </p:txBody>
      </p:sp>
    </p:spTree>
    <p:extLst>
      <p:ext uri="{BB962C8B-B14F-4D97-AF65-F5344CB8AC3E}">
        <p14:creationId xmlns:p14="http://schemas.microsoft.com/office/powerpoint/2010/main" val="578803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4518ED-0EAD-406B-AE5F-13BFEA4C2C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6388488"/>
            <a:ext cx="1828800" cy="469512"/>
          </a:xfrm>
          <a:prstGeom prst="rect">
            <a:avLst/>
          </a:prstGeom>
        </p:spPr>
      </p:pic>
      <p:sp>
        <p:nvSpPr>
          <p:cNvPr id="5" name="Rectangle 4">
            <a:extLst>
              <a:ext uri="{FF2B5EF4-FFF2-40B4-BE49-F238E27FC236}">
                <a16:creationId xmlns:a16="http://schemas.microsoft.com/office/drawing/2014/main" id="{62D441B1-866D-D342-AFB6-D7DD11DD7D7B}"/>
              </a:ext>
            </a:extLst>
          </p:cNvPr>
          <p:cNvSpPr/>
          <p:nvPr/>
        </p:nvSpPr>
        <p:spPr>
          <a:xfrm>
            <a:off x="-2059" y="2"/>
            <a:ext cx="9144000" cy="1307505"/>
          </a:xfrm>
          <a:prstGeom prst="rect">
            <a:avLst/>
          </a:prstGeom>
          <a:solidFill>
            <a:srgbClr val="3A7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3A778C"/>
              </a:solidFill>
              <a:latin typeface="Calibri"/>
            </a:endParaRPr>
          </a:p>
        </p:txBody>
      </p:sp>
      <p:sp>
        <p:nvSpPr>
          <p:cNvPr id="7" name="TextBox 6">
            <a:extLst>
              <a:ext uri="{FF2B5EF4-FFF2-40B4-BE49-F238E27FC236}">
                <a16:creationId xmlns:a16="http://schemas.microsoft.com/office/drawing/2014/main" id="{1021B4DC-6481-A945-B089-33C7A2D7B261}"/>
              </a:ext>
            </a:extLst>
          </p:cNvPr>
          <p:cNvSpPr txBox="1"/>
          <p:nvPr/>
        </p:nvSpPr>
        <p:spPr>
          <a:xfrm>
            <a:off x="302741" y="299809"/>
            <a:ext cx="8534400" cy="707886"/>
          </a:xfrm>
          <a:prstGeom prst="rect">
            <a:avLst/>
          </a:prstGeom>
          <a:noFill/>
        </p:spPr>
        <p:txBody>
          <a:bodyPr wrap="square" rtlCol="0">
            <a:spAutoFit/>
          </a:bodyPr>
          <a:lstStyle/>
          <a:p>
            <a:pPr algn="ctr">
              <a:defRPr/>
            </a:pPr>
            <a:r>
              <a:rPr lang="en-US" sz="4000" dirty="0">
                <a:solidFill>
                  <a:prstClr val="white">
                    <a:lumMod val="95000"/>
                  </a:prstClr>
                </a:solidFill>
                <a:latin typeface="Calibri"/>
              </a:rPr>
              <a:t>Plan Presentation and Validation</a:t>
            </a:r>
          </a:p>
        </p:txBody>
      </p:sp>
      <p:grpSp>
        <p:nvGrpSpPr>
          <p:cNvPr id="4" name="Group 3">
            <a:extLst>
              <a:ext uri="{FF2B5EF4-FFF2-40B4-BE49-F238E27FC236}">
                <a16:creationId xmlns:a16="http://schemas.microsoft.com/office/drawing/2014/main" id="{163A3D00-3CB7-774B-963C-7A5E2E1C33C5}"/>
              </a:ext>
            </a:extLst>
          </p:cNvPr>
          <p:cNvGrpSpPr/>
          <p:nvPr/>
        </p:nvGrpSpPr>
        <p:grpSpPr>
          <a:xfrm>
            <a:off x="302741" y="5662971"/>
            <a:ext cx="1446546" cy="895220"/>
            <a:chOff x="156511" y="1414917"/>
            <a:chExt cx="5436044" cy="3656073"/>
          </a:xfrm>
        </p:grpSpPr>
        <p:sp>
          <p:nvSpPr>
            <p:cNvPr id="6" name="L-Shape 5">
              <a:extLst>
                <a:ext uri="{FF2B5EF4-FFF2-40B4-BE49-F238E27FC236}">
                  <a16:creationId xmlns:a16="http://schemas.microsoft.com/office/drawing/2014/main" id="{3C2B5D8C-0A3C-DB44-AB54-D384CD567243}"/>
                </a:ext>
              </a:extLst>
            </p:cNvPr>
            <p:cNvSpPr/>
            <p:nvPr/>
          </p:nvSpPr>
          <p:spPr>
            <a:xfrm rot="5400000">
              <a:off x="991011" y="1722848"/>
              <a:ext cx="2513639" cy="4182639"/>
            </a:xfrm>
            <a:prstGeom prst="corner">
              <a:avLst>
                <a:gd name="adj1" fmla="val 16120"/>
                <a:gd name="adj2" fmla="val 16110"/>
              </a:avLst>
            </a:prstGeom>
            <a:solidFill>
              <a:srgbClr val="3A778C"/>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 name="Freeform 7">
              <a:extLst>
                <a:ext uri="{FF2B5EF4-FFF2-40B4-BE49-F238E27FC236}">
                  <a16:creationId xmlns:a16="http://schemas.microsoft.com/office/drawing/2014/main" id="{0CF31117-E102-134D-AB0A-D5CD604D134D}"/>
                </a:ext>
              </a:extLst>
            </p:cNvPr>
            <p:cNvSpPr/>
            <p:nvPr/>
          </p:nvSpPr>
          <p:spPr>
            <a:xfrm>
              <a:off x="571418" y="2972556"/>
              <a:ext cx="5021137" cy="2098434"/>
            </a:xfrm>
            <a:custGeom>
              <a:avLst/>
              <a:gdLst>
                <a:gd name="connsiteX0" fmla="*/ 0 w 3776110"/>
                <a:gd name="connsiteY0" fmla="*/ 0 h 3309982"/>
                <a:gd name="connsiteX1" fmla="*/ 3776110 w 3776110"/>
                <a:gd name="connsiteY1" fmla="*/ 0 h 3309982"/>
                <a:gd name="connsiteX2" fmla="*/ 3776110 w 3776110"/>
                <a:gd name="connsiteY2" fmla="*/ 3309982 h 3309982"/>
                <a:gd name="connsiteX3" fmla="*/ 0 w 3776110"/>
                <a:gd name="connsiteY3" fmla="*/ 3309982 h 3309982"/>
                <a:gd name="connsiteX4" fmla="*/ 0 w 3776110"/>
                <a:gd name="connsiteY4" fmla="*/ 0 h 330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6110" h="3309982">
                  <a:moveTo>
                    <a:pt x="0" y="0"/>
                  </a:moveTo>
                  <a:lnTo>
                    <a:pt x="3776110" y="0"/>
                  </a:lnTo>
                  <a:lnTo>
                    <a:pt x="3776110" y="3309982"/>
                  </a:lnTo>
                  <a:lnTo>
                    <a:pt x="0" y="33099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lvl="1" algn="l" defTabSz="800100">
                <a:lnSpc>
                  <a:spcPct val="90000"/>
                </a:lnSpc>
                <a:spcBef>
                  <a:spcPct val="0"/>
                </a:spcBef>
                <a:spcAft>
                  <a:spcPct val="15000"/>
                </a:spcAft>
              </a:pPr>
              <a:r>
                <a:rPr lang="en-US" sz="1600" b="1" dirty="0"/>
                <a:t>Session 6</a:t>
              </a:r>
            </a:p>
            <a:p>
              <a:pPr marL="0" lvl="1" algn="l" defTabSz="800100">
                <a:lnSpc>
                  <a:spcPct val="90000"/>
                </a:lnSpc>
                <a:spcBef>
                  <a:spcPct val="0"/>
                </a:spcBef>
                <a:spcAft>
                  <a:spcPct val="15000"/>
                </a:spcAft>
              </a:pPr>
              <a:r>
                <a:rPr lang="en-US" sz="1600" b="1" dirty="0"/>
                <a:t>3</a:t>
              </a:r>
              <a:r>
                <a:rPr lang="en-US" sz="1600" b="1" kern="1200" dirty="0"/>
                <a:t> Hours</a:t>
              </a:r>
            </a:p>
          </p:txBody>
        </p:sp>
        <p:sp>
          <p:nvSpPr>
            <p:cNvPr id="9" name="Triangle 8">
              <a:extLst>
                <a:ext uri="{FF2B5EF4-FFF2-40B4-BE49-F238E27FC236}">
                  <a16:creationId xmlns:a16="http://schemas.microsoft.com/office/drawing/2014/main" id="{8437BA79-334C-4F4D-9E94-A76851581395}"/>
                </a:ext>
              </a:extLst>
            </p:cNvPr>
            <p:cNvSpPr/>
            <p:nvPr/>
          </p:nvSpPr>
          <p:spPr>
            <a:xfrm>
              <a:off x="3635059" y="1414917"/>
              <a:ext cx="712473" cy="712473"/>
            </a:xfrm>
            <a:prstGeom prst="triangle">
              <a:avLst>
                <a:gd name="adj" fmla="val 100000"/>
              </a:avLst>
            </a:prstGeom>
            <a:solidFill>
              <a:srgbClr val="3A778C"/>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sp>
        <p:nvSpPr>
          <p:cNvPr id="13" name="TextBox 12">
            <a:extLst>
              <a:ext uri="{FF2B5EF4-FFF2-40B4-BE49-F238E27FC236}">
                <a16:creationId xmlns:a16="http://schemas.microsoft.com/office/drawing/2014/main" id="{603D4F4A-1259-6F46-930F-975563175193}"/>
              </a:ext>
            </a:extLst>
          </p:cNvPr>
          <p:cNvSpPr txBox="1"/>
          <p:nvPr/>
        </p:nvSpPr>
        <p:spPr>
          <a:xfrm>
            <a:off x="302740" y="1455924"/>
            <a:ext cx="8227267" cy="584775"/>
          </a:xfrm>
          <a:prstGeom prst="rect">
            <a:avLst/>
          </a:prstGeom>
          <a:noFill/>
        </p:spPr>
        <p:txBody>
          <a:bodyPr wrap="square" rtlCol="0">
            <a:spAutoFit/>
          </a:bodyPr>
          <a:lstStyle/>
          <a:p>
            <a:r>
              <a:rPr lang="en-US" sz="1600" b="1" dirty="0"/>
              <a:t>Prep: </a:t>
            </a:r>
            <a:r>
              <a:rPr lang="en-US" sz="1600" dirty="0"/>
              <a:t>Centre leadership from sessions 4+5 prepare a presentation based on their completed action plan to share with the full group.</a:t>
            </a:r>
          </a:p>
        </p:txBody>
      </p:sp>
      <p:sp>
        <p:nvSpPr>
          <p:cNvPr id="14" name="TextBox 13">
            <a:extLst>
              <a:ext uri="{FF2B5EF4-FFF2-40B4-BE49-F238E27FC236}">
                <a16:creationId xmlns:a16="http://schemas.microsoft.com/office/drawing/2014/main" id="{78AF6B94-8752-A642-9327-FB3F6DB094F9}"/>
              </a:ext>
            </a:extLst>
          </p:cNvPr>
          <p:cNvSpPr txBox="1"/>
          <p:nvPr/>
        </p:nvSpPr>
        <p:spPr>
          <a:xfrm>
            <a:off x="302741" y="2149200"/>
            <a:ext cx="8227266" cy="2800767"/>
          </a:xfrm>
          <a:prstGeom prst="rect">
            <a:avLst/>
          </a:prstGeom>
          <a:noFill/>
        </p:spPr>
        <p:txBody>
          <a:bodyPr wrap="square" rtlCol="0">
            <a:spAutoFit/>
          </a:bodyPr>
          <a:lstStyle/>
          <a:p>
            <a:r>
              <a:rPr lang="en-US" sz="1600" b="1" dirty="0"/>
              <a:t>Process: T</a:t>
            </a:r>
            <a:r>
              <a:rPr lang="en-US" sz="1600" dirty="0"/>
              <a:t>he results of the planning session will be presented to the entire Centre staff and relevant PRCI team members. There will be opportunity to discuss the details of the capacity development plan and to refine or adjust the plan according to staff input. Once approved, the capacity development plan will become the foundational document for the duration of the grant. The plan will be accompanied by an indicator matrix that will allow the organization to identify the measures of success for each capacity development goal and to chart progress toward that goal.</a:t>
            </a:r>
          </a:p>
          <a:p>
            <a:br>
              <a:rPr lang="en-US" sz="1600" b="1" dirty="0"/>
            </a:br>
            <a:r>
              <a:rPr lang="en-US" sz="1600" b="1" dirty="0"/>
              <a:t>Objectives</a:t>
            </a:r>
            <a:r>
              <a:rPr lang="en-US" sz="1600" dirty="0"/>
              <a:t>: A clear understanding of the Centre’s Action Plan and collective Centre support.</a:t>
            </a:r>
          </a:p>
          <a:p>
            <a:endParaRPr lang="en-US" sz="1600" dirty="0"/>
          </a:p>
          <a:p>
            <a:r>
              <a:rPr lang="en-US" sz="1600" b="1" dirty="0"/>
              <a:t>Outputs</a:t>
            </a:r>
            <a:r>
              <a:rPr lang="en-US" sz="1600" dirty="0"/>
              <a:t>: Feedback which will be refined and incorporated for the Centre’s Action Plan.</a:t>
            </a:r>
          </a:p>
        </p:txBody>
      </p:sp>
    </p:spTree>
    <p:extLst>
      <p:ext uri="{BB962C8B-B14F-4D97-AF65-F5344CB8AC3E}">
        <p14:creationId xmlns:p14="http://schemas.microsoft.com/office/powerpoint/2010/main" val="3680240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4518ED-0EAD-406B-AE5F-13BFEA4C2C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6388488"/>
            <a:ext cx="1828800" cy="469512"/>
          </a:xfrm>
          <a:prstGeom prst="rect">
            <a:avLst/>
          </a:prstGeom>
        </p:spPr>
      </p:pic>
      <p:sp>
        <p:nvSpPr>
          <p:cNvPr id="5" name="Rectangle 4">
            <a:extLst>
              <a:ext uri="{FF2B5EF4-FFF2-40B4-BE49-F238E27FC236}">
                <a16:creationId xmlns:a16="http://schemas.microsoft.com/office/drawing/2014/main" id="{62D441B1-866D-D342-AFB6-D7DD11DD7D7B}"/>
              </a:ext>
            </a:extLst>
          </p:cNvPr>
          <p:cNvSpPr/>
          <p:nvPr/>
        </p:nvSpPr>
        <p:spPr>
          <a:xfrm>
            <a:off x="-2059" y="2"/>
            <a:ext cx="9144000" cy="1307505"/>
          </a:xfrm>
          <a:prstGeom prst="rect">
            <a:avLst/>
          </a:prstGeom>
          <a:solidFill>
            <a:srgbClr val="3A7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A778C"/>
              </a:solidFill>
              <a:effectLst/>
              <a:uLnTx/>
              <a:uFillTx/>
              <a:latin typeface="Calibri"/>
              <a:ea typeface="+mn-ea"/>
              <a:cs typeface="+mn-cs"/>
            </a:endParaRPr>
          </a:p>
        </p:txBody>
      </p:sp>
      <p:sp>
        <p:nvSpPr>
          <p:cNvPr id="7" name="TextBox 6">
            <a:extLst>
              <a:ext uri="{FF2B5EF4-FFF2-40B4-BE49-F238E27FC236}">
                <a16:creationId xmlns:a16="http://schemas.microsoft.com/office/drawing/2014/main" id="{1021B4DC-6481-A945-B089-33C7A2D7B261}"/>
              </a:ext>
            </a:extLst>
          </p:cNvPr>
          <p:cNvSpPr txBox="1"/>
          <p:nvPr/>
        </p:nvSpPr>
        <p:spPr>
          <a:xfrm>
            <a:off x="302741" y="299809"/>
            <a:ext cx="85344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95000"/>
                  </a:prstClr>
                </a:solidFill>
                <a:effectLst/>
                <a:uLnTx/>
                <a:uFillTx/>
                <a:latin typeface="Calibri"/>
                <a:ea typeface="+mn-ea"/>
                <a:cs typeface="+mn-cs"/>
              </a:rPr>
              <a:t>Monitoring, Evaluation, and Learning</a:t>
            </a:r>
          </a:p>
        </p:txBody>
      </p:sp>
      <p:grpSp>
        <p:nvGrpSpPr>
          <p:cNvPr id="4" name="Group 3">
            <a:extLst>
              <a:ext uri="{FF2B5EF4-FFF2-40B4-BE49-F238E27FC236}">
                <a16:creationId xmlns:a16="http://schemas.microsoft.com/office/drawing/2014/main" id="{163A3D00-3CB7-774B-963C-7A5E2E1C33C5}"/>
              </a:ext>
            </a:extLst>
          </p:cNvPr>
          <p:cNvGrpSpPr/>
          <p:nvPr/>
        </p:nvGrpSpPr>
        <p:grpSpPr>
          <a:xfrm>
            <a:off x="302741" y="5662971"/>
            <a:ext cx="1446546" cy="895220"/>
            <a:chOff x="156511" y="1414917"/>
            <a:chExt cx="5436044" cy="3656073"/>
          </a:xfrm>
        </p:grpSpPr>
        <p:sp>
          <p:nvSpPr>
            <p:cNvPr id="6" name="L-Shape 5">
              <a:extLst>
                <a:ext uri="{FF2B5EF4-FFF2-40B4-BE49-F238E27FC236}">
                  <a16:creationId xmlns:a16="http://schemas.microsoft.com/office/drawing/2014/main" id="{3C2B5D8C-0A3C-DB44-AB54-D384CD567243}"/>
                </a:ext>
              </a:extLst>
            </p:cNvPr>
            <p:cNvSpPr/>
            <p:nvPr/>
          </p:nvSpPr>
          <p:spPr>
            <a:xfrm rot="5400000">
              <a:off x="991011" y="1722848"/>
              <a:ext cx="2513639" cy="4182639"/>
            </a:xfrm>
            <a:prstGeom prst="corner">
              <a:avLst>
                <a:gd name="adj1" fmla="val 16120"/>
                <a:gd name="adj2" fmla="val 16110"/>
              </a:avLst>
            </a:prstGeom>
            <a:solidFill>
              <a:srgbClr val="3A778C"/>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 name="Freeform 7">
              <a:extLst>
                <a:ext uri="{FF2B5EF4-FFF2-40B4-BE49-F238E27FC236}">
                  <a16:creationId xmlns:a16="http://schemas.microsoft.com/office/drawing/2014/main" id="{0CF31117-E102-134D-AB0A-D5CD604D134D}"/>
                </a:ext>
              </a:extLst>
            </p:cNvPr>
            <p:cNvSpPr/>
            <p:nvPr/>
          </p:nvSpPr>
          <p:spPr>
            <a:xfrm>
              <a:off x="571418" y="2972556"/>
              <a:ext cx="5021137" cy="2098434"/>
            </a:xfrm>
            <a:custGeom>
              <a:avLst/>
              <a:gdLst>
                <a:gd name="connsiteX0" fmla="*/ 0 w 3776110"/>
                <a:gd name="connsiteY0" fmla="*/ 0 h 3309982"/>
                <a:gd name="connsiteX1" fmla="*/ 3776110 w 3776110"/>
                <a:gd name="connsiteY1" fmla="*/ 0 h 3309982"/>
                <a:gd name="connsiteX2" fmla="*/ 3776110 w 3776110"/>
                <a:gd name="connsiteY2" fmla="*/ 3309982 h 3309982"/>
                <a:gd name="connsiteX3" fmla="*/ 0 w 3776110"/>
                <a:gd name="connsiteY3" fmla="*/ 3309982 h 3309982"/>
                <a:gd name="connsiteX4" fmla="*/ 0 w 3776110"/>
                <a:gd name="connsiteY4" fmla="*/ 0 h 330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6110" h="3309982">
                  <a:moveTo>
                    <a:pt x="0" y="0"/>
                  </a:moveTo>
                  <a:lnTo>
                    <a:pt x="3776110" y="0"/>
                  </a:lnTo>
                  <a:lnTo>
                    <a:pt x="3776110" y="3309982"/>
                  </a:lnTo>
                  <a:lnTo>
                    <a:pt x="0" y="33099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marL="0" marR="0" lvl="1" indent="0" algn="l" defTabSz="800100" rtl="0" eaLnBrk="1" fontAlgn="auto" latinLnBrk="0" hangingPunct="1">
                <a:lnSpc>
                  <a:spcPct val="90000"/>
                </a:lnSpc>
                <a:spcBef>
                  <a:spcPct val="0"/>
                </a:spcBef>
                <a:spcAft>
                  <a:spcPct val="15000"/>
                </a:spcAft>
                <a:buClrTx/>
                <a:buSzTx/>
                <a:buFontTx/>
                <a:buNone/>
                <a:tabLst/>
                <a:defRPr/>
              </a:pPr>
              <a:r>
                <a:rPr lang="en-US" sz="1600" b="1" dirty="0">
                  <a:solidFill>
                    <a:prstClr val="black">
                      <a:hueOff val="0"/>
                      <a:satOff val="0"/>
                      <a:lumOff val="0"/>
                      <a:alphaOff val="0"/>
                    </a:prstClr>
                  </a:solidFill>
                  <a:latin typeface="Calibri" panose="020F0502020204030204"/>
                </a:rPr>
                <a:t>Post-PICA MEL</a:t>
              </a:r>
              <a:endParaRPr kumimoji="0" lang="en-US" sz="1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9" name="Triangle 8">
              <a:extLst>
                <a:ext uri="{FF2B5EF4-FFF2-40B4-BE49-F238E27FC236}">
                  <a16:creationId xmlns:a16="http://schemas.microsoft.com/office/drawing/2014/main" id="{8437BA79-334C-4F4D-9E94-A76851581395}"/>
                </a:ext>
              </a:extLst>
            </p:cNvPr>
            <p:cNvSpPr/>
            <p:nvPr/>
          </p:nvSpPr>
          <p:spPr>
            <a:xfrm>
              <a:off x="3635059" y="1414917"/>
              <a:ext cx="712473" cy="712473"/>
            </a:xfrm>
            <a:prstGeom prst="triangle">
              <a:avLst>
                <a:gd name="adj" fmla="val 100000"/>
              </a:avLst>
            </a:prstGeom>
            <a:solidFill>
              <a:srgbClr val="3A778C"/>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sp>
        <p:nvSpPr>
          <p:cNvPr id="13" name="TextBox 12">
            <a:extLst>
              <a:ext uri="{FF2B5EF4-FFF2-40B4-BE49-F238E27FC236}">
                <a16:creationId xmlns:a16="http://schemas.microsoft.com/office/drawing/2014/main" id="{603D4F4A-1259-6F46-930F-975563175193}"/>
              </a:ext>
            </a:extLst>
          </p:cNvPr>
          <p:cNvSpPr txBox="1"/>
          <p:nvPr/>
        </p:nvSpPr>
        <p:spPr>
          <a:xfrm>
            <a:off x="302740" y="1455924"/>
            <a:ext cx="822726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Prep: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Centre Leadership appoints a capacity development lead and possibly a capacity development team to give oversight to the monitoring, evaluation, and learning (MEL) process.</a:t>
            </a:r>
          </a:p>
        </p:txBody>
      </p:sp>
      <p:sp>
        <p:nvSpPr>
          <p:cNvPr id="14" name="TextBox 13">
            <a:extLst>
              <a:ext uri="{FF2B5EF4-FFF2-40B4-BE49-F238E27FC236}">
                <a16:creationId xmlns:a16="http://schemas.microsoft.com/office/drawing/2014/main" id="{78AF6B94-8752-A642-9327-FB3F6DB094F9}"/>
              </a:ext>
            </a:extLst>
          </p:cNvPr>
          <p:cNvSpPr txBox="1"/>
          <p:nvPr/>
        </p:nvSpPr>
        <p:spPr>
          <a:xfrm>
            <a:off x="302741" y="2149200"/>
            <a:ext cx="8227266" cy="30469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Process: </a:t>
            </a:r>
            <a:r>
              <a:rPr lang="en-US" sz="1600" dirty="0">
                <a:solidFill>
                  <a:prstClr val="black"/>
                </a:solidFill>
                <a:latin typeface="Calibri" panose="020F0502020204030204"/>
              </a:rPr>
              <a:t>The MEL lead or team meets regularly (ideally once a week) to review the implementation of the action plan and make any adjustments needed in goals, activities, or implementation details, such as cost, time, and resources devoted. During these sessions, plans are adjusted to meet the realities of the circumstances in which they find themselves. The MEL system should have policies, structures, and the funding necessary in order to become part of the organizational architecture. It is possible that the MEL lead or team would meet periodically with the PICA process organizers for continued advice and recommendations.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Objectives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An on-going, sustainable capacity development effort focused on achieving the organizations mission and goals.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Outputs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An up-to-date tolling three-year capacity development plan.</a:t>
            </a:r>
          </a:p>
        </p:txBody>
      </p:sp>
    </p:spTree>
    <p:extLst>
      <p:ext uri="{BB962C8B-B14F-4D97-AF65-F5344CB8AC3E}">
        <p14:creationId xmlns:p14="http://schemas.microsoft.com/office/powerpoint/2010/main" val="115996911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719</TotalTime>
  <Words>2798</Words>
  <Application>Microsoft Office PowerPoint</Application>
  <PresentationFormat>On-screen Show (4:3)</PresentationFormat>
  <Paragraphs>164</Paragraphs>
  <Slides>17</Slides>
  <Notes>14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Policy Influence Capacity Advancement (PICA)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Policy Influence Capacity Advancement (PICA) Process</dc:title>
  <dc:creator>Medendorp, John W.</dc:creator>
  <cp:lastModifiedBy>Tschirley, David</cp:lastModifiedBy>
  <cp:revision>34</cp:revision>
  <dcterms:created xsi:type="dcterms:W3CDTF">2020-11-05T13:25:48Z</dcterms:created>
  <dcterms:modified xsi:type="dcterms:W3CDTF">2020-11-12T13:27:56Z</dcterms:modified>
</cp:coreProperties>
</file>